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9144000" cy="5143500" type="screen16x9"/>
  <p:notesSz cx="6858000" cy="9144000"/>
  <p:embeddedFontLst>
    <p:embeddedFont>
      <p:font typeface="Bebas Neue" panose="020B0606020202050201" pitchFamily="34" charset="0"/>
      <p:regular r:id="rId10"/>
    </p:embeddedFont>
    <p:embeddedFont>
      <p:font typeface="Open Sans" panose="020B0606030504020204" pitchFamily="34" charset="0"/>
      <p:regular r:id="rId11"/>
      <p:bold r:id="rId12"/>
      <p:italic r:id="rId13"/>
      <p:boldItalic r:id="rId14"/>
    </p:embeddedFont>
    <p:embeddedFont>
      <p:font typeface="Open Sans SemiBold" panose="020B0706030804020204" pitchFamily="34" charset="0"/>
      <p:regular r:id="rId15"/>
      <p:bold r:id="rId16"/>
      <p:italic r:id="rId17"/>
      <p:boldItalic r:id="rId18"/>
    </p:embeddedFont>
    <p:embeddedFont>
      <p:font typeface="Roboto" panose="02000000000000000000" pitchFamily="2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1628131-70D0-4A0D-A799-A744BAED1321}">
  <a:tblStyle styleId="{61628131-70D0-4A0D-A799-A744BAED132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presProps" Target="presProp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4c0da38015_0_186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4c0da38015_0_186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16e5688cf29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16e5688cf29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6e5688cf29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6e5688cf29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6e5688cf29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6e5688cf29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4c0da3801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4c0da3801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14c0da38015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14c0da38015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4370875" y="920225"/>
            <a:ext cx="3667500" cy="26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5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719850" y="3999375"/>
            <a:ext cx="495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" name="Google Shape;13;p2"/>
          <p:cNvSpPr>
            <a:spLocks noGrp="1"/>
          </p:cNvSpPr>
          <p:nvPr>
            <p:ph type="pic" idx="2"/>
          </p:nvPr>
        </p:nvSpPr>
        <p:spPr>
          <a:xfrm>
            <a:off x="150400" y="682175"/>
            <a:ext cx="3118500" cy="37785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grpSp>
        <p:nvGrpSpPr>
          <p:cNvPr id="14" name="Google Shape;14;p2"/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15" name="Google Shape;15;p2"/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CUSTOM_2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6"/>
          <p:cNvSpPr txBox="1">
            <a:spLocks noGrp="1"/>
          </p:cNvSpPr>
          <p:nvPr>
            <p:ph type="subTitle" idx="1"/>
          </p:nvPr>
        </p:nvSpPr>
        <p:spPr>
          <a:xfrm>
            <a:off x="708525" y="1907338"/>
            <a:ext cx="2239800" cy="121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86" name="Google Shape;86;p16"/>
          <p:cNvSpPr txBox="1">
            <a:spLocks noGrp="1"/>
          </p:cNvSpPr>
          <p:nvPr>
            <p:ph type="subTitle" idx="2"/>
          </p:nvPr>
        </p:nvSpPr>
        <p:spPr>
          <a:xfrm>
            <a:off x="850275" y="4005950"/>
            <a:ext cx="1956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6"/>
          <p:cNvSpPr txBox="1">
            <a:spLocks noGrp="1"/>
          </p:cNvSpPr>
          <p:nvPr>
            <p:ph type="subTitle" idx="3"/>
          </p:nvPr>
        </p:nvSpPr>
        <p:spPr>
          <a:xfrm>
            <a:off x="3583750" y="4005950"/>
            <a:ext cx="1956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6"/>
          <p:cNvSpPr txBox="1">
            <a:spLocks noGrp="1"/>
          </p:cNvSpPr>
          <p:nvPr>
            <p:ph type="subTitle" idx="4"/>
          </p:nvPr>
        </p:nvSpPr>
        <p:spPr>
          <a:xfrm>
            <a:off x="6330846" y="4005952"/>
            <a:ext cx="1956300" cy="37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 i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1304575" y="773400"/>
            <a:ext cx="6534900" cy="8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4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5"/>
          </p:nvPr>
        </p:nvSpPr>
        <p:spPr>
          <a:xfrm>
            <a:off x="3466635" y="1907338"/>
            <a:ext cx="2239800" cy="121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subTitle" idx="6"/>
          </p:nvPr>
        </p:nvSpPr>
        <p:spPr>
          <a:xfrm>
            <a:off x="6189092" y="1907360"/>
            <a:ext cx="2239800" cy="12126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1600" b="1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92" name="Google Shape;92;p16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1304575" y="684325"/>
            <a:ext cx="6534900" cy="221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1"/>
          <p:cNvSpPr>
            <a:spLocks noGrp="1"/>
          </p:cNvSpPr>
          <p:nvPr>
            <p:ph type="pic" idx="2"/>
          </p:nvPr>
        </p:nvSpPr>
        <p:spPr>
          <a:xfrm>
            <a:off x="160500" y="3049250"/>
            <a:ext cx="8781300" cy="14100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51" name="Google Shape;151;p21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1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/>
          <p:nvPr/>
        </p:nvSpPr>
        <p:spPr>
          <a:xfrm>
            <a:off x="2153531" y="678750"/>
            <a:ext cx="2345400" cy="1827300"/>
          </a:xfrm>
          <a:prstGeom prst="roundRect">
            <a:avLst>
              <a:gd name="adj" fmla="val 14026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6627994" y="678650"/>
            <a:ext cx="2345400" cy="1827300"/>
          </a:xfrm>
          <a:prstGeom prst="roundRect">
            <a:avLst>
              <a:gd name="adj" fmla="val 1402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2143431" y="2643625"/>
            <a:ext cx="2345400" cy="1827300"/>
          </a:xfrm>
          <a:prstGeom prst="roundRect">
            <a:avLst>
              <a:gd name="adj" fmla="val 1402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26"/>
          <p:cNvSpPr/>
          <p:nvPr/>
        </p:nvSpPr>
        <p:spPr>
          <a:xfrm>
            <a:off x="6627994" y="2643525"/>
            <a:ext cx="2345400" cy="1827300"/>
          </a:xfrm>
          <a:prstGeom prst="roundRect">
            <a:avLst>
              <a:gd name="adj" fmla="val 14026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26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6"/>
          <p:cNvSpPr>
            <a:spLocks noGrp="1"/>
          </p:cNvSpPr>
          <p:nvPr>
            <p:ph type="pic" idx="2"/>
          </p:nvPr>
        </p:nvSpPr>
        <p:spPr>
          <a:xfrm>
            <a:off x="150400" y="678750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82" name="Google Shape;182;p26"/>
          <p:cNvSpPr>
            <a:spLocks noGrp="1"/>
          </p:cNvSpPr>
          <p:nvPr>
            <p:ph type="pic" idx="3"/>
          </p:nvPr>
        </p:nvSpPr>
        <p:spPr>
          <a:xfrm>
            <a:off x="150400" y="2643625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83" name="Google Shape;183;p26"/>
          <p:cNvSpPr>
            <a:spLocks noGrp="1"/>
          </p:cNvSpPr>
          <p:nvPr>
            <p:ph type="pic" idx="4"/>
          </p:nvPr>
        </p:nvSpPr>
        <p:spPr>
          <a:xfrm>
            <a:off x="4640213" y="2643625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84" name="Google Shape;184;p26"/>
          <p:cNvSpPr>
            <a:spLocks noGrp="1"/>
          </p:cNvSpPr>
          <p:nvPr>
            <p:ph type="pic" idx="5"/>
          </p:nvPr>
        </p:nvSpPr>
        <p:spPr>
          <a:xfrm>
            <a:off x="4640213" y="678750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7"/>
          <p:cNvSpPr/>
          <p:nvPr/>
        </p:nvSpPr>
        <p:spPr>
          <a:xfrm>
            <a:off x="160500" y="691375"/>
            <a:ext cx="4425600" cy="1318800"/>
          </a:xfrm>
          <a:prstGeom prst="roundRect">
            <a:avLst>
              <a:gd name="adj" fmla="val 952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27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27"/>
          <p:cNvSpPr>
            <a:spLocks noGrp="1"/>
          </p:cNvSpPr>
          <p:nvPr>
            <p:ph type="pic" idx="2"/>
          </p:nvPr>
        </p:nvSpPr>
        <p:spPr>
          <a:xfrm>
            <a:off x="4752350" y="691375"/>
            <a:ext cx="4221000" cy="3806700"/>
          </a:xfrm>
          <a:prstGeom prst="roundRect">
            <a:avLst>
              <a:gd name="adj" fmla="val 5138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190" name="Google Shape;190;p27"/>
          <p:cNvSpPr>
            <a:spLocks noGrp="1"/>
          </p:cNvSpPr>
          <p:nvPr>
            <p:ph type="pic" idx="3"/>
          </p:nvPr>
        </p:nvSpPr>
        <p:spPr>
          <a:xfrm>
            <a:off x="150400" y="2153888"/>
            <a:ext cx="4425600" cy="2327700"/>
          </a:xfrm>
          <a:prstGeom prst="roundRect">
            <a:avLst>
              <a:gd name="adj" fmla="val 5138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8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/>
          </p:nvPr>
        </p:nvSpPr>
        <p:spPr>
          <a:xfrm>
            <a:off x="720000" y="2179625"/>
            <a:ext cx="77040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 idx="2" hasCustomPrompt="1"/>
          </p:nvPr>
        </p:nvSpPr>
        <p:spPr>
          <a:xfrm>
            <a:off x="2996550" y="1337825"/>
            <a:ext cx="31509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2391925" y="3132175"/>
            <a:ext cx="43602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ubTitle" idx="1"/>
          </p:nvPr>
        </p:nvSpPr>
        <p:spPr>
          <a:xfrm>
            <a:off x="1181425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2"/>
          </p:nvPr>
        </p:nvSpPr>
        <p:spPr>
          <a:xfrm>
            <a:off x="4836300" y="2303125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ubTitle" idx="3"/>
          </p:nvPr>
        </p:nvSpPr>
        <p:spPr>
          <a:xfrm>
            <a:off x="1181425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ubTitle" idx="4"/>
          </p:nvPr>
        </p:nvSpPr>
        <p:spPr>
          <a:xfrm>
            <a:off x="4836300" y="2917150"/>
            <a:ext cx="29076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>
            <a:spLocks noGrp="1"/>
          </p:cNvSpPr>
          <p:nvPr>
            <p:ph type="pic" idx="2"/>
          </p:nvPr>
        </p:nvSpPr>
        <p:spPr>
          <a:xfrm>
            <a:off x="164950" y="1496850"/>
            <a:ext cx="3711600" cy="1418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42" name="Google Shape;42;p6"/>
          <p:cNvSpPr>
            <a:spLocks noGrp="1"/>
          </p:cNvSpPr>
          <p:nvPr>
            <p:ph type="pic" idx="3"/>
          </p:nvPr>
        </p:nvSpPr>
        <p:spPr>
          <a:xfrm>
            <a:off x="6109925" y="3052300"/>
            <a:ext cx="2863500" cy="14184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sp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304650" y="688488"/>
            <a:ext cx="7119300" cy="61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7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3322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8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8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388100" y="1307100"/>
            <a:ext cx="63678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1304575" y="746550"/>
            <a:ext cx="71244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1"/>
          </p:nvPr>
        </p:nvSpPr>
        <p:spPr>
          <a:xfrm>
            <a:off x="1304575" y="2042200"/>
            <a:ext cx="3156600" cy="21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>
            <a:spLocks noGrp="1"/>
          </p:cNvSpPr>
          <p:nvPr>
            <p:ph type="pic" idx="2"/>
          </p:nvPr>
        </p:nvSpPr>
        <p:spPr>
          <a:xfrm>
            <a:off x="5416650" y="1757950"/>
            <a:ext cx="3556800" cy="27231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lt2">
                <a:alpha val="50000"/>
              </a:schemeClr>
            </a:outerShdw>
          </a:effectLst>
        </p:spPr>
      </p:sp>
      <p:sp>
        <p:nvSpPr>
          <p:cNvPr id="59" name="Google Shape;59;p9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9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720000" y="22854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1"/>
          <p:cNvSpPr/>
          <p:nvPr/>
        </p:nvSpPr>
        <p:spPr>
          <a:xfrm>
            <a:off x="150400" y="460850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1"/>
          <p:cNvSpPr txBox="1">
            <a:spLocks noGrp="1"/>
          </p:cNvSpPr>
          <p:nvPr>
            <p:ph type="title" hasCustomPrompt="1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9" name="Google Shape;69;p11"/>
          <p:cNvSpPr txBox="1">
            <a:spLocks noGrp="1"/>
          </p:cNvSpPr>
          <p:nvPr>
            <p:ph type="subTitle" idx="1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●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Open Sans"/>
              <a:buChar char="○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Open Sans"/>
              <a:buChar char="■"/>
              <a:defRPr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1" r:id="rId11"/>
    <p:sldLayoutId id="2147483662" r:id="rId12"/>
    <p:sldLayoutId id="2147483667" r:id="rId13"/>
    <p:sldLayoutId id="2147483672" r:id="rId14"/>
    <p:sldLayoutId id="2147483673" r:id="rId15"/>
    <p:sldLayoutId id="2147483674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7.xml"/><Relationship Id="rId5" Type="http://schemas.openxmlformats.org/officeDocument/2006/relationships/slide" Target="slide6.xml"/><Relationship Id="rId4" Type="http://schemas.openxmlformats.org/officeDocument/2006/relationships/slide" Target="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3.xml"/><Relationship Id="rId3" Type="http://schemas.openxmlformats.org/officeDocument/2006/relationships/image" Target="../media/image3.jpg"/><Relationship Id="rId7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10" Type="http://schemas.openxmlformats.org/officeDocument/2006/relationships/image" Target="../media/image7.png"/><Relationship Id="rId4" Type="http://schemas.openxmlformats.org/officeDocument/2006/relationships/image" Target="../media/image4.jpg"/><Relationship Id="rId9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/>
          <p:nvPr/>
        </p:nvSpPr>
        <p:spPr>
          <a:xfrm>
            <a:off x="3425725" y="3914350"/>
            <a:ext cx="5557800" cy="600000"/>
          </a:xfrm>
          <a:prstGeom prst="roundRect">
            <a:avLst>
              <a:gd name="adj" fmla="val 24542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2"/>
          <p:cNvSpPr/>
          <p:nvPr/>
        </p:nvSpPr>
        <p:spPr>
          <a:xfrm>
            <a:off x="3425725" y="682175"/>
            <a:ext cx="5547600" cy="3117600"/>
          </a:xfrm>
          <a:prstGeom prst="roundRect">
            <a:avLst>
              <a:gd name="adj" fmla="val 4705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subTitle" idx="1"/>
          </p:nvPr>
        </p:nvSpPr>
        <p:spPr>
          <a:xfrm>
            <a:off x="3719850" y="3999375"/>
            <a:ext cx="4959300" cy="409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UMKM STORE</a:t>
            </a:r>
            <a:endParaRPr dirty="0"/>
          </a:p>
        </p:txBody>
      </p:sp>
      <p:sp>
        <p:nvSpPr>
          <p:cNvPr id="208" name="Google Shape;208;p32">
            <a:hlinkClick r:id="" action="ppaction://hlinkshowjump?jump=firstslide"/>
          </p:cNvPr>
          <p:cNvSpPr txBox="1"/>
          <p:nvPr/>
        </p:nvSpPr>
        <p:spPr>
          <a:xfrm>
            <a:off x="654205" y="240200"/>
            <a:ext cx="1191855" cy="21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UMKM STORE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210" name="Google Shape;210;p32">
            <a:hlinkClick r:id="" action="ppaction://noaction"/>
          </p:cNvPr>
          <p:cNvSpPr txBox="1"/>
          <p:nvPr/>
        </p:nvSpPr>
        <p:spPr>
          <a:xfrm>
            <a:off x="6910350" y="4723250"/>
            <a:ext cx="1881866" cy="211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www.umkmStore.com</a:t>
            </a:r>
            <a:endParaRPr lang="en-ID"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1" name="Google Shape;211;p32"/>
          <p:cNvGrpSpPr/>
          <p:nvPr/>
        </p:nvGrpSpPr>
        <p:grpSpPr>
          <a:xfrm>
            <a:off x="5221631" y="4740114"/>
            <a:ext cx="195014" cy="195004"/>
            <a:chOff x="266768" y="1721375"/>
            <a:chExt cx="397907" cy="397887"/>
          </a:xfrm>
        </p:grpSpPr>
        <p:sp>
          <p:nvSpPr>
            <p:cNvPr id="212" name="Google Shape;212;p32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2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4" name="Google Shape;214;p32"/>
          <p:cNvGrpSpPr/>
          <p:nvPr/>
        </p:nvGrpSpPr>
        <p:grpSpPr>
          <a:xfrm>
            <a:off x="5487059" y="4739994"/>
            <a:ext cx="194994" cy="195004"/>
            <a:chOff x="864491" y="1723250"/>
            <a:chExt cx="397866" cy="397887"/>
          </a:xfrm>
        </p:grpSpPr>
        <p:sp>
          <p:nvSpPr>
            <p:cNvPr id="215" name="Google Shape;215;p32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2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2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" name="Google Shape;218;p32"/>
          <p:cNvSpPr/>
          <p:nvPr/>
        </p:nvSpPr>
        <p:spPr>
          <a:xfrm>
            <a:off x="5752388" y="4757780"/>
            <a:ext cx="195570" cy="159508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9" name="Google Shape;219;p32"/>
          <p:cNvGrpSpPr/>
          <p:nvPr/>
        </p:nvGrpSpPr>
        <p:grpSpPr>
          <a:xfrm>
            <a:off x="6018411" y="4739608"/>
            <a:ext cx="195792" cy="195792"/>
            <a:chOff x="1190625" y="238125"/>
            <a:chExt cx="5235075" cy="5235075"/>
          </a:xfrm>
        </p:grpSpPr>
        <p:sp>
          <p:nvSpPr>
            <p:cNvPr id="220" name="Google Shape;220;p32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32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3" name="Google Shape;223;p32">
            <a:hlinkClick r:id="rId3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224" name="Google Shape;224;p32">
            <a:hlinkClick r:id="rId4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 dirty="0"/>
          </a:p>
        </p:txBody>
      </p:sp>
      <p:sp>
        <p:nvSpPr>
          <p:cNvPr id="225" name="Google Shape;225;p32">
            <a:hlinkClick r:id="rId5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Services</a:t>
            </a:r>
            <a:endParaRPr/>
          </a:p>
        </p:txBody>
      </p:sp>
      <p:sp>
        <p:nvSpPr>
          <p:cNvPr id="226" name="Google Shape;226;p32">
            <a:hlinkClick r:id="rId6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/>
          </a:p>
        </p:txBody>
      </p:sp>
      <p:sp>
        <p:nvSpPr>
          <p:cNvPr id="227" name="Google Shape;227;p32">
            <a:hlinkClick r:id="" action="ppaction://noaction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</a:t>
            </a:r>
            <a:endParaRPr/>
          </a:p>
        </p:txBody>
      </p:sp>
      <p:sp>
        <p:nvSpPr>
          <p:cNvPr id="228" name="Google Shape;228;p32">
            <a:hlinkClick r:id="" action="ppaction://noaction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42CC70-55F4-FDA8-CF65-A8D3DE8013F4}"/>
              </a:ext>
            </a:extLst>
          </p:cNvPr>
          <p:cNvSpPr txBox="1"/>
          <p:nvPr/>
        </p:nvSpPr>
        <p:spPr>
          <a:xfrm>
            <a:off x="3425726" y="750849"/>
            <a:ext cx="54729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D" dirty="0"/>
          </a:p>
          <a:p>
            <a:r>
              <a:rPr lang="en-ID" sz="3200" dirty="0"/>
              <a:t>KELOMPOK 6</a:t>
            </a:r>
          </a:p>
          <a:p>
            <a:endParaRPr lang="en-ID" dirty="0"/>
          </a:p>
          <a:p>
            <a:endParaRPr lang="en-ID" dirty="0"/>
          </a:p>
          <a:p>
            <a:r>
              <a:rPr lang="en-ID" dirty="0" err="1"/>
              <a:t>Moch</a:t>
            </a:r>
            <a:r>
              <a:rPr lang="en-ID" dirty="0"/>
              <a:t> Elang Samudra	  		(1203220026)</a:t>
            </a:r>
          </a:p>
          <a:p>
            <a:r>
              <a:rPr lang="en-ID" dirty="0"/>
              <a:t>Akmal </a:t>
            </a:r>
            <a:r>
              <a:rPr lang="en-ID" dirty="0" err="1"/>
              <a:t>Rizqy</a:t>
            </a:r>
            <a:r>
              <a:rPr lang="en-ID" dirty="0"/>
              <a:t> Prathama  		(1203220100)</a:t>
            </a:r>
          </a:p>
          <a:p>
            <a:r>
              <a:rPr lang="en-ID" dirty="0"/>
              <a:t>Wisnu </a:t>
            </a:r>
            <a:r>
              <a:rPr lang="en-ID" dirty="0" err="1"/>
              <a:t>Buwana</a:t>
            </a:r>
            <a:r>
              <a:rPr lang="en-ID" dirty="0"/>
              <a:t> </a:t>
            </a:r>
            <a:r>
              <a:rPr lang="en-ID" dirty="0" err="1"/>
              <a:t>Prabaswara</a:t>
            </a:r>
            <a:r>
              <a:rPr lang="en-ID" dirty="0"/>
              <a:t> 	 	(1203220103)</a:t>
            </a:r>
          </a:p>
          <a:p>
            <a:r>
              <a:rPr lang="en-ID" dirty="0"/>
              <a:t>Khristian </a:t>
            </a:r>
            <a:r>
              <a:rPr lang="en-ID" dirty="0" err="1"/>
              <a:t>Alexsandro</a:t>
            </a:r>
            <a:r>
              <a:rPr lang="en-ID" dirty="0"/>
              <a:t> </a:t>
            </a:r>
            <a:r>
              <a:rPr lang="en-ID" dirty="0" err="1"/>
              <a:t>Galih</a:t>
            </a:r>
            <a:r>
              <a:rPr lang="en-ID" dirty="0"/>
              <a:t> Kusuma 	(1203220110)</a:t>
            </a:r>
          </a:p>
          <a:p>
            <a:endParaRPr lang="en-ID" dirty="0"/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F05EAEB1-8A93-6C5A-C69E-F1B71B912144}"/>
              </a:ext>
            </a:extLst>
          </p:cNvPr>
          <p:cNvPicPr>
            <a:picLocks noGrp="1" noChangeAspect="1"/>
          </p:cNvPicPr>
          <p:nvPr>
            <p:ph type="pic" idx="2"/>
          </p:nvPr>
        </p:nvPicPr>
        <p:blipFill>
          <a:blip r:embed="rId7"/>
          <a:srcRect l="22568" r="22568"/>
          <a:stretch>
            <a:fillRect/>
          </a:stretch>
        </p:blipFill>
        <p:spPr/>
      </p:pic>
      <p:sp>
        <p:nvSpPr>
          <p:cNvPr id="12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8EFE2516-BFCA-0E7F-C43F-A7E6B5E1B2B9}"/>
              </a:ext>
            </a:extLst>
          </p:cNvPr>
          <p:cNvSpPr txBox="1"/>
          <p:nvPr/>
        </p:nvSpPr>
        <p:spPr>
          <a:xfrm>
            <a:off x="654205" y="4713725"/>
            <a:ext cx="1191855" cy="21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UMKM STORE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/>
          <p:nvPr/>
        </p:nvSpPr>
        <p:spPr>
          <a:xfrm>
            <a:off x="232176" y="1329463"/>
            <a:ext cx="8823000" cy="3650100"/>
          </a:xfrm>
          <a:prstGeom prst="roundRect">
            <a:avLst>
              <a:gd name="adj" fmla="val 7887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4" name="Google Shape;234;p33"/>
          <p:cNvSpPr/>
          <p:nvPr/>
        </p:nvSpPr>
        <p:spPr>
          <a:xfrm>
            <a:off x="232176" y="163937"/>
            <a:ext cx="8823000" cy="1119600"/>
          </a:xfrm>
          <a:prstGeom prst="roundRect">
            <a:avLst>
              <a:gd name="adj" fmla="val 788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Latar Belakang</a:t>
            </a:r>
            <a:endParaRPr dirty="0">
              <a:solidFill>
                <a:schemeClr val="dk2"/>
              </a:solidFill>
            </a:endParaRPr>
          </a:p>
        </p:txBody>
      </p:sp>
      <p:sp>
        <p:nvSpPr>
          <p:cNvPr id="238" name="Google Shape;238;p33"/>
          <p:cNvSpPr txBox="1"/>
          <p:nvPr/>
        </p:nvSpPr>
        <p:spPr>
          <a:xfrm>
            <a:off x="719999" y="4147800"/>
            <a:ext cx="2661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9" name="Google Shape;239;p33"/>
          <p:cNvSpPr txBox="1"/>
          <p:nvPr/>
        </p:nvSpPr>
        <p:spPr>
          <a:xfrm>
            <a:off x="3436350" y="4147800"/>
            <a:ext cx="3479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3AA763C-AFC3-2DFF-DD9D-392DA90D3AAC}"/>
              </a:ext>
            </a:extLst>
          </p:cNvPr>
          <p:cNvSpPr txBox="1"/>
          <p:nvPr/>
        </p:nvSpPr>
        <p:spPr>
          <a:xfrm>
            <a:off x="373425" y="1516346"/>
            <a:ext cx="8770575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sz="1300" dirty="0"/>
              <a:t>Usaha </a:t>
            </a:r>
            <a:r>
              <a:rPr lang="en-ID" sz="1300" dirty="0" err="1"/>
              <a:t>Mikro</a:t>
            </a:r>
            <a:r>
              <a:rPr lang="en-ID" sz="1300" dirty="0"/>
              <a:t>, Kecil, dan </a:t>
            </a:r>
            <a:r>
              <a:rPr lang="en-ID" sz="1300" dirty="0" err="1"/>
              <a:t>Menengah</a:t>
            </a:r>
            <a:r>
              <a:rPr lang="en-ID" sz="1300" dirty="0"/>
              <a:t> (UMKM) </a:t>
            </a:r>
            <a:r>
              <a:rPr lang="en-ID" sz="1300" dirty="0" err="1"/>
              <a:t>merupakan</a:t>
            </a:r>
            <a:r>
              <a:rPr lang="en-ID" sz="1300" dirty="0"/>
              <a:t> </a:t>
            </a:r>
            <a:r>
              <a:rPr lang="en-ID" sz="1300" dirty="0" err="1"/>
              <a:t>sektor</a:t>
            </a:r>
            <a:r>
              <a:rPr lang="en-ID" sz="1300" dirty="0"/>
              <a:t> </a:t>
            </a:r>
            <a:r>
              <a:rPr lang="en-ID" sz="1300" dirty="0" err="1"/>
              <a:t>utama</a:t>
            </a:r>
            <a:r>
              <a:rPr lang="en-ID" sz="1300" dirty="0"/>
              <a:t> </a:t>
            </a:r>
            <a:r>
              <a:rPr lang="en-ID" sz="1300" dirty="0" err="1"/>
              <a:t>perekonomian</a:t>
            </a:r>
            <a:r>
              <a:rPr lang="en-ID" sz="1300" dirty="0"/>
              <a:t> yang </a:t>
            </a:r>
            <a:r>
              <a:rPr lang="en-ID" sz="1300" dirty="0" err="1"/>
              <a:t>penting</a:t>
            </a:r>
            <a:r>
              <a:rPr lang="en-ID" sz="1300" dirty="0"/>
              <a:t> </a:t>
            </a:r>
            <a:r>
              <a:rPr lang="en-ID" sz="1300" dirty="0" err="1"/>
              <a:t>bagi</a:t>
            </a:r>
            <a:r>
              <a:rPr lang="en-ID" sz="1300" dirty="0"/>
              <a:t> </a:t>
            </a:r>
            <a:r>
              <a:rPr lang="en-ID" sz="1300" dirty="0" err="1"/>
              <a:t>masyarakat</a:t>
            </a:r>
            <a:r>
              <a:rPr lang="en-ID" sz="1300" dirty="0"/>
              <a:t> </a:t>
            </a:r>
            <a:r>
              <a:rPr lang="en-ID" sz="1300" dirty="0" err="1"/>
              <a:t>tanpa</a:t>
            </a:r>
            <a:r>
              <a:rPr lang="en-ID" sz="1300" dirty="0"/>
              <a:t> </a:t>
            </a:r>
            <a:r>
              <a:rPr lang="en-ID" sz="1300" dirty="0" err="1"/>
              <a:t>akses</a:t>
            </a:r>
            <a:r>
              <a:rPr lang="en-ID" sz="1300" dirty="0"/>
              <a:t> pasar formal. UMKM </a:t>
            </a:r>
            <a:r>
              <a:rPr lang="en-ID" sz="1300" dirty="0" err="1"/>
              <a:t>menghadapi</a:t>
            </a:r>
            <a:r>
              <a:rPr lang="en-ID" sz="1300" dirty="0"/>
              <a:t> </a:t>
            </a:r>
            <a:r>
              <a:rPr lang="en-ID" sz="1300" dirty="0" err="1"/>
              <a:t>berbagai</a:t>
            </a:r>
            <a:r>
              <a:rPr lang="en-ID" sz="1300" dirty="0"/>
              <a:t> </a:t>
            </a:r>
            <a:r>
              <a:rPr lang="en-ID" sz="1300" dirty="0" err="1"/>
              <a:t>tantangan</a:t>
            </a:r>
            <a:r>
              <a:rPr lang="en-ID" sz="1300" dirty="0"/>
              <a:t> </a:t>
            </a:r>
            <a:r>
              <a:rPr lang="en-ID" sz="1300" dirty="0" err="1"/>
              <a:t>ekonomi</a:t>
            </a:r>
            <a:r>
              <a:rPr lang="en-ID" sz="1300" dirty="0"/>
              <a:t> </a:t>
            </a:r>
            <a:r>
              <a:rPr lang="en-ID" sz="1300" dirty="0" err="1"/>
              <a:t>seperti</a:t>
            </a:r>
            <a:r>
              <a:rPr lang="en-ID" sz="1300" dirty="0"/>
              <a:t> </a:t>
            </a:r>
            <a:r>
              <a:rPr lang="en-ID" sz="1300" dirty="0" err="1"/>
              <a:t>lemahnya</a:t>
            </a:r>
            <a:r>
              <a:rPr lang="en-ID" sz="1300" dirty="0"/>
              <a:t> </a:t>
            </a:r>
            <a:r>
              <a:rPr lang="en-ID" sz="1300" dirty="0" err="1"/>
              <a:t>pembangunan</a:t>
            </a:r>
            <a:r>
              <a:rPr lang="en-ID" sz="1300" dirty="0"/>
              <a:t>, </a:t>
            </a:r>
            <a:r>
              <a:rPr lang="en-ID" sz="1300" dirty="0" err="1"/>
              <a:t>ketidakstabilan</a:t>
            </a:r>
            <a:r>
              <a:rPr lang="en-ID" sz="1300" dirty="0"/>
              <a:t> pasar, </a:t>
            </a:r>
            <a:r>
              <a:rPr lang="en-ID" sz="1300" dirty="0" err="1"/>
              <a:t>pengangguran</a:t>
            </a:r>
            <a:r>
              <a:rPr lang="en-ID" sz="1300" dirty="0"/>
              <a:t> </a:t>
            </a:r>
            <a:r>
              <a:rPr lang="en-ID" sz="1300" dirty="0" err="1"/>
              <a:t>tinggi</a:t>
            </a:r>
            <a:r>
              <a:rPr lang="en-ID" sz="1300" dirty="0"/>
              <a:t>, </a:t>
            </a:r>
            <a:r>
              <a:rPr lang="en-ID" sz="1300" dirty="0" err="1"/>
              <a:t>ketimpangan</a:t>
            </a:r>
            <a:r>
              <a:rPr lang="en-ID" sz="1300" dirty="0"/>
              <a:t> </a:t>
            </a:r>
            <a:r>
              <a:rPr lang="en-ID" sz="1300" dirty="0" err="1"/>
              <a:t>pendapatan</a:t>
            </a:r>
            <a:r>
              <a:rPr lang="en-ID" sz="1300" dirty="0"/>
              <a:t>, dan </a:t>
            </a:r>
            <a:r>
              <a:rPr lang="en-ID" sz="1300" dirty="0" err="1"/>
              <a:t>kemiskinan</a:t>
            </a:r>
            <a:r>
              <a:rPr lang="en-ID" sz="1300" dirty="0"/>
              <a:t>, yang </a:t>
            </a:r>
            <a:r>
              <a:rPr lang="en-ID" sz="1300" dirty="0" err="1"/>
              <a:t>berdampak</a:t>
            </a:r>
            <a:r>
              <a:rPr lang="en-ID" sz="1300" dirty="0"/>
              <a:t> </a:t>
            </a:r>
            <a:r>
              <a:rPr lang="en-ID" sz="1300" dirty="0" err="1"/>
              <a:t>negatif</a:t>
            </a:r>
            <a:r>
              <a:rPr lang="en-ID" sz="1300" dirty="0"/>
              <a:t> pada </a:t>
            </a:r>
            <a:r>
              <a:rPr lang="en-ID" sz="1300" dirty="0" err="1"/>
              <a:t>kesejahteraan</a:t>
            </a:r>
            <a:r>
              <a:rPr lang="en-ID" sz="1300" dirty="0"/>
              <a:t> </a:t>
            </a:r>
            <a:r>
              <a:rPr lang="en-ID" sz="1300" dirty="0" err="1"/>
              <a:t>mereka</a:t>
            </a:r>
            <a:r>
              <a:rPr lang="en-ID" sz="1300" dirty="0"/>
              <a:t>.</a:t>
            </a:r>
          </a:p>
          <a:p>
            <a:endParaRPr lang="en-ID" sz="1300" dirty="0"/>
          </a:p>
          <a:p>
            <a:r>
              <a:rPr lang="en-ID" sz="1300" dirty="0" err="1"/>
              <a:t>Masalah</a:t>
            </a:r>
            <a:r>
              <a:rPr lang="en-ID" sz="1300" dirty="0"/>
              <a:t> </a:t>
            </a:r>
            <a:r>
              <a:rPr lang="en-ID" sz="1300" dirty="0" err="1"/>
              <a:t>pendidikan</a:t>
            </a:r>
            <a:r>
              <a:rPr lang="en-ID" sz="1300" dirty="0"/>
              <a:t> di Indonesia </a:t>
            </a:r>
            <a:r>
              <a:rPr lang="en-ID" sz="1300" dirty="0" err="1"/>
              <a:t>termasuk</a:t>
            </a:r>
            <a:r>
              <a:rPr lang="en-ID" sz="1300" dirty="0"/>
              <a:t> </a:t>
            </a:r>
            <a:r>
              <a:rPr lang="en-ID" sz="1300" dirty="0" err="1"/>
              <a:t>kurangnya</a:t>
            </a:r>
            <a:r>
              <a:rPr lang="en-ID" sz="1300" dirty="0"/>
              <a:t> </a:t>
            </a:r>
            <a:r>
              <a:rPr lang="en-ID" sz="1300" dirty="0" err="1"/>
              <a:t>akses</a:t>
            </a:r>
            <a:r>
              <a:rPr lang="en-ID" sz="1300" dirty="0"/>
              <a:t> </a:t>
            </a:r>
            <a:r>
              <a:rPr lang="en-ID" sz="1300" dirty="0" err="1"/>
              <a:t>ke</a:t>
            </a:r>
            <a:r>
              <a:rPr lang="en-ID" sz="1300" dirty="0"/>
              <a:t> </a:t>
            </a:r>
            <a:r>
              <a:rPr lang="en-ID" sz="1300" dirty="0" err="1"/>
              <a:t>pendidikan</a:t>
            </a:r>
            <a:r>
              <a:rPr lang="en-ID" sz="1300" dirty="0"/>
              <a:t> </a:t>
            </a:r>
            <a:r>
              <a:rPr lang="en-ID" sz="1300" dirty="0" err="1"/>
              <a:t>berkualitas</a:t>
            </a:r>
            <a:r>
              <a:rPr lang="en-ID" sz="1300" dirty="0"/>
              <a:t>, </a:t>
            </a:r>
            <a:r>
              <a:rPr lang="en-ID" sz="1300" dirty="0" err="1"/>
              <a:t>fasilitas</a:t>
            </a:r>
            <a:r>
              <a:rPr lang="en-ID" sz="1300" dirty="0"/>
              <a:t> dan </a:t>
            </a:r>
            <a:r>
              <a:rPr lang="en-ID" sz="1300" dirty="0" err="1"/>
              <a:t>sumber</a:t>
            </a:r>
            <a:r>
              <a:rPr lang="en-ID" sz="1300" dirty="0"/>
              <a:t> </a:t>
            </a:r>
            <a:r>
              <a:rPr lang="en-ID" sz="1300" dirty="0" err="1"/>
              <a:t>daya</a:t>
            </a:r>
            <a:r>
              <a:rPr lang="en-ID" sz="1300" dirty="0"/>
              <a:t> </a:t>
            </a:r>
            <a:r>
              <a:rPr lang="en-ID" sz="1300" dirty="0" err="1"/>
              <a:t>sekolah</a:t>
            </a:r>
            <a:r>
              <a:rPr lang="en-ID" sz="1300" dirty="0"/>
              <a:t> yang </a:t>
            </a:r>
            <a:r>
              <a:rPr lang="en-ID" sz="1300" dirty="0" err="1"/>
              <a:t>kurang</a:t>
            </a:r>
            <a:r>
              <a:rPr lang="en-ID" sz="1300" dirty="0"/>
              <a:t> </a:t>
            </a:r>
            <a:r>
              <a:rPr lang="en-ID" sz="1300" dirty="0" err="1"/>
              <a:t>memadai</a:t>
            </a:r>
            <a:r>
              <a:rPr lang="en-ID" sz="1300" dirty="0"/>
              <a:t>, </a:t>
            </a:r>
            <a:r>
              <a:rPr lang="en-ID" sz="1300" dirty="0" err="1"/>
              <a:t>kesenjangan</a:t>
            </a:r>
            <a:r>
              <a:rPr lang="en-ID" sz="1300" dirty="0"/>
              <a:t> </a:t>
            </a:r>
            <a:r>
              <a:rPr lang="en-ID" sz="1300" dirty="0" err="1"/>
              <a:t>antar</a:t>
            </a:r>
            <a:r>
              <a:rPr lang="en-ID" sz="1300" dirty="0"/>
              <a:t> </a:t>
            </a:r>
            <a:r>
              <a:rPr lang="en-ID" sz="1300" dirty="0" err="1"/>
              <a:t>daerah</a:t>
            </a:r>
            <a:r>
              <a:rPr lang="en-ID" sz="1300" dirty="0"/>
              <a:t>, dan </a:t>
            </a:r>
            <a:r>
              <a:rPr lang="en-ID" sz="1300" dirty="0" err="1"/>
              <a:t>kurangnya</a:t>
            </a:r>
            <a:r>
              <a:rPr lang="en-ID" sz="1300" dirty="0"/>
              <a:t> </a:t>
            </a:r>
            <a:r>
              <a:rPr lang="en-ID" sz="1300" dirty="0" err="1"/>
              <a:t>kualifikasi</a:t>
            </a:r>
            <a:r>
              <a:rPr lang="en-ID" sz="1300" dirty="0"/>
              <a:t> guru. Pendidikan </a:t>
            </a:r>
            <a:r>
              <a:rPr lang="en-ID" sz="1300" dirty="0" err="1"/>
              <a:t>berkualitas</a:t>
            </a:r>
            <a:r>
              <a:rPr lang="en-ID" sz="1300" dirty="0"/>
              <a:t> </a:t>
            </a:r>
            <a:r>
              <a:rPr lang="en-ID" sz="1300" dirty="0" err="1"/>
              <a:t>penting</a:t>
            </a:r>
            <a:r>
              <a:rPr lang="en-ID" sz="1300" dirty="0"/>
              <a:t> </a:t>
            </a:r>
            <a:r>
              <a:rPr lang="en-ID" sz="1300" dirty="0" err="1"/>
              <a:t>untuk</a:t>
            </a:r>
            <a:r>
              <a:rPr lang="en-ID" sz="1300" dirty="0"/>
              <a:t> </a:t>
            </a:r>
            <a:r>
              <a:rPr lang="en-ID" sz="1300" dirty="0" err="1"/>
              <a:t>menciptakan</a:t>
            </a:r>
            <a:r>
              <a:rPr lang="en-ID" sz="1300" dirty="0"/>
              <a:t> </a:t>
            </a:r>
            <a:r>
              <a:rPr lang="en-ID" sz="1300" dirty="0" err="1"/>
              <a:t>tenaga</a:t>
            </a:r>
            <a:r>
              <a:rPr lang="en-ID" sz="1300" dirty="0"/>
              <a:t> </a:t>
            </a:r>
            <a:r>
              <a:rPr lang="en-ID" sz="1300" dirty="0" err="1"/>
              <a:t>kerja</a:t>
            </a:r>
            <a:r>
              <a:rPr lang="en-ID" sz="1300" dirty="0"/>
              <a:t> yang </a:t>
            </a:r>
            <a:r>
              <a:rPr lang="en-ID" sz="1300" dirty="0" err="1"/>
              <a:t>berpengetahuan</a:t>
            </a:r>
            <a:r>
              <a:rPr lang="en-ID" sz="1300" dirty="0"/>
              <a:t> dan </a:t>
            </a:r>
            <a:r>
              <a:rPr lang="en-ID" sz="1300" dirty="0" err="1"/>
              <a:t>inovatif</a:t>
            </a:r>
            <a:r>
              <a:rPr lang="en-ID" sz="1300" dirty="0"/>
              <a:t>, </a:t>
            </a:r>
            <a:r>
              <a:rPr lang="en-ID" sz="1300" dirty="0" err="1"/>
              <a:t>mendukung</a:t>
            </a:r>
            <a:r>
              <a:rPr lang="en-ID" sz="1300" dirty="0"/>
              <a:t> </a:t>
            </a:r>
            <a:r>
              <a:rPr lang="en-ID" sz="1300" dirty="0" err="1"/>
              <a:t>kemajuan</a:t>
            </a:r>
            <a:r>
              <a:rPr lang="en-ID" sz="1300" dirty="0"/>
              <a:t> </a:t>
            </a:r>
            <a:r>
              <a:rPr lang="en-ID" sz="1300" dirty="0" err="1"/>
              <a:t>ekonomi</a:t>
            </a:r>
            <a:r>
              <a:rPr lang="en-ID" sz="1300" dirty="0"/>
              <a:t>.</a:t>
            </a:r>
          </a:p>
          <a:p>
            <a:endParaRPr lang="en-ID" sz="1300" dirty="0"/>
          </a:p>
          <a:p>
            <a:r>
              <a:rPr lang="en-ID" sz="1300" dirty="0" err="1"/>
              <a:t>Kejahatan</a:t>
            </a:r>
            <a:r>
              <a:rPr lang="en-ID" sz="1300" dirty="0"/>
              <a:t> </a:t>
            </a:r>
            <a:r>
              <a:rPr lang="en-ID" sz="1300" dirty="0" err="1"/>
              <a:t>seperti</a:t>
            </a:r>
            <a:r>
              <a:rPr lang="en-ID" sz="1300" dirty="0"/>
              <a:t> </a:t>
            </a:r>
            <a:r>
              <a:rPr lang="en-ID" sz="1300" dirty="0" err="1"/>
              <a:t>perampokan</a:t>
            </a:r>
            <a:r>
              <a:rPr lang="en-ID" sz="1300" dirty="0"/>
              <a:t>, </a:t>
            </a:r>
            <a:r>
              <a:rPr lang="en-ID" sz="1300" dirty="0" err="1"/>
              <a:t>penipuan</a:t>
            </a:r>
            <a:r>
              <a:rPr lang="en-ID" sz="1300" dirty="0"/>
              <a:t>, </a:t>
            </a:r>
            <a:r>
              <a:rPr lang="en-ID" sz="1300" dirty="0" err="1"/>
              <a:t>pencurian</a:t>
            </a:r>
            <a:r>
              <a:rPr lang="en-ID" sz="1300" dirty="0"/>
              <a:t>, dan </a:t>
            </a:r>
            <a:r>
              <a:rPr lang="en-ID" sz="1300" dirty="0" err="1"/>
              <a:t>penyerangan</a:t>
            </a:r>
            <a:r>
              <a:rPr lang="en-ID" sz="1300" dirty="0"/>
              <a:t> </a:t>
            </a:r>
            <a:r>
              <a:rPr lang="en-ID" sz="1300" dirty="0" err="1"/>
              <a:t>berdampak</a:t>
            </a:r>
            <a:r>
              <a:rPr lang="en-ID" sz="1300" dirty="0"/>
              <a:t> pada </a:t>
            </a:r>
            <a:r>
              <a:rPr lang="en-ID" sz="1300" dirty="0" err="1"/>
              <a:t>keselamatan</a:t>
            </a:r>
            <a:r>
              <a:rPr lang="en-ID" sz="1300" dirty="0"/>
              <a:t> </a:t>
            </a:r>
            <a:r>
              <a:rPr lang="en-ID" sz="1300" dirty="0" err="1"/>
              <a:t>masyarakat</a:t>
            </a:r>
            <a:r>
              <a:rPr lang="en-ID" sz="1300" dirty="0"/>
              <a:t> dan </a:t>
            </a:r>
            <a:r>
              <a:rPr lang="en-ID" sz="1300" dirty="0" err="1"/>
              <a:t>iklim</a:t>
            </a:r>
            <a:r>
              <a:rPr lang="en-ID" sz="1300" dirty="0"/>
              <a:t> </a:t>
            </a:r>
            <a:r>
              <a:rPr lang="en-ID" sz="1300" dirty="0" err="1"/>
              <a:t>usaha</a:t>
            </a:r>
            <a:r>
              <a:rPr lang="en-ID" sz="1300" dirty="0"/>
              <a:t>, </a:t>
            </a:r>
            <a:r>
              <a:rPr lang="en-ID" sz="1300" dirty="0" err="1"/>
              <a:t>mengurangi</a:t>
            </a:r>
            <a:r>
              <a:rPr lang="en-ID" sz="1300" dirty="0"/>
              <a:t> </a:t>
            </a:r>
            <a:r>
              <a:rPr lang="en-ID" sz="1300" dirty="0" err="1"/>
              <a:t>kepercayaan</a:t>
            </a:r>
            <a:r>
              <a:rPr lang="en-ID" sz="1300" dirty="0"/>
              <a:t> investor dan </a:t>
            </a:r>
            <a:r>
              <a:rPr lang="en-ID" sz="1300" dirty="0" err="1"/>
              <a:t>konsumen</a:t>
            </a:r>
            <a:r>
              <a:rPr lang="en-ID" sz="1300" dirty="0"/>
              <a:t> </a:t>
            </a:r>
            <a:r>
              <a:rPr lang="en-ID" sz="1300" dirty="0" err="1"/>
              <a:t>serta</a:t>
            </a:r>
            <a:r>
              <a:rPr lang="en-ID" sz="1300" dirty="0"/>
              <a:t> </a:t>
            </a:r>
            <a:r>
              <a:rPr lang="en-ID" sz="1300" dirty="0" err="1"/>
              <a:t>menghambat</a:t>
            </a:r>
            <a:r>
              <a:rPr lang="en-ID" sz="1300" dirty="0"/>
              <a:t> </a:t>
            </a:r>
            <a:r>
              <a:rPr lang="en-ID" sz="1300" dirty="0" err="1"/>
              <a:t>kemajuan</a:t>
            </a:r>
            <a:r>
              <a:rPr lang="en-ID" sz="1300" dirty="0"/>
              <a:t> </a:t>
            </a:r>
            <a:r>
              <a:rPr lang="en-ID" sz="1300" dirty="0" err="1"/>
              <a:t>ekonomi</a:t>
            </a:r>
            <a:r>
              <a:rPr lang="en-ID" sz="1300" dirty="0"/>
              <a:t> </a:t>
            </a:r>
            <a:r>
              <a:rPr lang="en-ID" sz="1300" dirty="0" err="1"/>
              <a:t>lokal</a:t>
            </a:r>
            <a:r>
              <a:rPr lang="en-ID" sz="1300" dirty="0"/>
              <a:t>.</a:t>
            </a:r>
          </a:p>
          <a:p>
            <a:endParaRPr lang="en-ID" sz="1300" dirty="0"/>
          </a:p>
          <a:p>
            <a:r>
              <a:rPr lang="en-ID" sz="1300" dirty="0" err="1"/>
              <a:t>Masalah</a:t>
            </a:r>
            <a:r>
              <a:rPr lang="en-ID" sz="1300" dirty="0"/>
              <a:t> </a:t>
            </a:r>
            <a:r>
              <a:rPr lang="en-ID" sz="1300" dirty="0" err="1"/>
              <a:t>kesehatan</a:t>
            </a:r>
            <a:r>
              <a:rPr lang="en-ID" sz="1300" dirty="0"/>
              <a:t> </a:t>
            </a:r>
            <a:r>
              <a:rPr lang="en-ID" sz="1300" dirty="0" err="1"/>
              <a:t>meliputi</a:t>
            </a:r>
            <a:r>
              <a:rPr lang="en-ID" sz="1300" dirty="0"/>
              <a:t> </a:t>
            </a:r>
            <a:r>
              <a:rPr lang="en-ID" sz="1300" dirty="0" err="1"/>
              <a:t>kurangnya</a:t>
            </a:r>
            <a:r>
              <a:rPr lang="en-ID" sz="1300" dirty="0"/>
              <a:t> </a:t>
            </a:r>
            <a:r>
              <a:rPr lang="en-ID" sz="1300" dirty="0" err="1"/>
              <a:t>akses</a:t>
            </a:r>
            <a:r>
              <a:rPr lang="en-ID" sz="1300" dirty="0"/>
              <a:t> </a:t>
            </a:r>
            <a:r>
              <a:rPr lang="en-ID" sz="1300" dirty="0" err="1"/>
              <a:t>ke</a:t>
            </a:r>
            <a:r>
              <a:rPr lang="en-ID" sz="1300" dirty="0"/>
              <a:t> </a:t>
            </a:r>
            <a:r>
              <a:rPr lang="en-ID" sz="1300" dirty="0" err="1"/>
              <a:t>layanan</a:t>
            </a:r>
            <a:r>
              <a:rPr lang="en-ID" sz="1300" dirty="0"/>
              <a:t> </a:t>
            </a:r>
            <a:r>
              <a:rPr lang="en-ID" sz="1300" dirty="0" err="1"/>
              <a:t>kesehatan</a:t>
            </a:r>
            <a:r>
              <a:rPr lang="en-ID" sz="1300" dirty="0"/>
              <a:t>, </a:t>
            </a:r>
            <a:r>
              <a:rPr lang="en-ID" sz="1300" dirty="0" err="1"/>
              <a:t>tingginya</a:t>
            </a:r>
            <a:r>
              <a:rPr lang="en-ID" sz="1300" dirty="0"/>
              <a:t> </a:t>
            </a:r>
            <a:r>
              <a:rPr lang="en-ID" sz="1300" dirty="0" err="1"/>
              <a:t>penyakit</a:t>
            </a:r>
            <a:r>
              <a:rPr lang="en-ID" sz="1300" dirty="0"/>
              <a:t> </a:t>
            </a:r>
            <a:r>
              <a:rPr lang="en-ID" sz="1300" dirty="0" err="1"/>
              <a:t>menular</a:t>
            </a:r>
            <a:r>
              <a:rPr lang="en-ID" sz="1300" dirty="0"/>
              <a:t> dan </a:t>
            </a:r>
            <a:r>
              <a:rPr lang="en-ID" sz="1300" dirty="0" err="1"/>
              <a:t>tidak</a:t>
            </a:r>
            <a:r>
              <a:rPr lang="en-ID" sz="1300" dirty="0"/>
              <a:t> </a:t>
            </a:r>
            <a:r>
              <a:rPr lang="en-ID" sz="1300" dirty="0" err="1"/>
              <a:t>menular</a:t>
            </a:r>
            <a:r>
              <a:rPr lang="en-ID" sz="1300" dirty="0"/>
              <a:t>, </a:t>
            </a:r>
            <a:r>
              <a:rPr lang="en-ID" sz="1300" dirty="0" err="1"/>
              <a:t>serta</a:t>
            </a:r>
            <a:r>
              <a:rPr lang="en-ID" sz="1300" dirty="0"/>
              <a:t> </a:t>
            </a:r>
            <a:r>
              <a:rPr lang="en-ID" sz="1300" dirty="0" err="1"/>
              <a:t>kurangnya</a:t>
            </a:r>
            <a:r>
              <a:rPr lang="en-ID" sz="1300" dirty="0"/>
              <a:t> </a:t>
            </a:r>
            <a:r>
              <a:rPr lang="en-ID" sz="1300" dirty="0" err="1"/>
              <a:t>pengetahuan</a:t>
            </a:r>
            <a:r>
              <a:rPr lang="en-ID" sz="1300" dirty="0"/>
              <a:t> </a:t>
            </a:r>
            <a:r>
              <a:rPr lang="en-ID" sz="1300" dirty="0" err="1"/>
              <a:t>tentang</a:t>
            </a:r>
            <a:r>
              <a:rPr lang="en-ID" sz="1300" dirty="0"/>
              <a:t> </a:t>
            </a:r>
            <a:r>
              <a:rPr lang="en-ID" sz="1300" dirty="0" err="1"/>
              <a:t>kesehatan</a:t>
            </a:r>
            <a:r>
              <a:rPr lang="en-ID" sz="1300" dirty="0"/>
              <a:t> dan </a:t>
            </a:r>
            <a:r>
              <a:rPr lang="en-ID" sz="1300" dirty="0" err="1"/>
              <a:t>pola</a:t>
            </a:r>
            <a:r>
              <a:rPr lang="en-ID" sz="1300" dirty="0"/>
              <a:t> </a:t>
            </a:r>
            <a:r>
              <a:rPr lang="en-ID" sz="1300" dirty="0" err="1"/>
              <a:t>hidup</a:t>
            </a:r>
            <a:r>
              <a:rPr lang="en-ID" sz="1300" dirty="0"/>
              <a:t> </a:t>
            </a:r>
            <a:r>
              <a:rPr lang="en-ID" sz="1300" dirty="0" err="1"/>
              <a:t>sehat</a:t>
            </a:r>
            <a:r>
              <a:rPr lang="en-ID" sz="1300" dirty="0"/>
              <a:t>, yang </a:t>
            </a:r>
            <a:r>
              <a:rPr lang="en-ID" sz="1300" dirty="0" err="1"/>
              <a:t>menurunkan</a:t>
            </a:r>
            <a:r>
              <a:rPr lang="en-ID" sz="1300" dirty="0"/>
              <a:t> </a:t>
            </a:r>
            <a:r>
              <a:rPr lang="en-ID" sz="1300" dirty="0" err="1"/>
              <a:t>produktivitas</a:t>
            </a:r>
            <a:r>
              <a:rPr lang="en-ID" sz="1300" dirty="0"/>
              <a:t> </a:t>
            </a:r>
            <a:r>
              <a:rPr lang="en-ID" sz="1300" dirty="0" err="1"/>
              <a:t>tenaga</a:t>
            </a:r>
            <a:r>
              <a:rPr lang="en-ID" sz="1300" dirty="0"/>
              <a:t> </a:t>
            </a:r>
            <a:r>
              <a:rPr lang="en-ID" sz="1300" dirty="0" err="1"/>
              <a:t>kerja</a:t>
            </a:r>
            <a:r>
              <a:rPr lang="en-ID" sz="1300" dirty="0"/>
              <a:t> dan </a:t>
            </a:r>
            <a:r>
              <a:rPr lang="en-ID" sz="1300" dirty="0" err="1"/>
              <a:t>memperlambat</a:t>
            </a:r>
            <a:r>
              <a:rPr lang="en-ID" sz="1300" dirty="0"/>
              <a:t> </a:t>
            </a:r>
            <a:r>
              <a:rPr lang="en-ID" sz="1300" dirty="0" err="1"/>
              <a:t>pertumbuhan</a:t>
            </a:r>
            <a:r>
              <a:rPr lang="en-ID" sz="1300" dirty="0"/>
              <a:t> </a:t>
            </a:r>
            <a:r>
              <a:rPr lang="en-ID" sz="1300" dirty="0" err="1"/>
              <a:t>ekonomi</a:t>
            </a:r>
            <a:r>
              <a:rPr lang="en-ID" sz="1300" dirty="0"/>
              <a:t>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4"/>
          <p:cNvSpPr/>
          <p:nvPr/>
        </p:nvSpPr>
        <p:spPr>
          <a:xfrm>
            <a:off x="199775" y="678650"/>
            <a:ext cx="8773500" cy="908400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34"/>
          <p:cNvSpPr txBox="1">
            <a:spLocks noGrp="1"/>
          </p:cNvSpPr>
          <p:nvPr>
            <p:ph type="title"/>
          </p:nvPr>
        </p:nvSpPr>
        <p:spPr>
          <a:xfrm>
            <a:off x="1304575" y="746550"/>
            <a:ext cx="7124400" cy="8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2"/>
                </a:solidFill>
              </a:rPr>
              <a:t>LATAR BELAKANG</a:t>
            </a:r>
            <a:endParaRPr dirty="0">
              <a:solidFill>
                <a:schemeClr val="dk2"/>
              </a:solidFill>
            </a:endParaRPr>
          </a:p>
        </p:txBody>
      </p:sp>
      <p:grpSp>
        <p:nvGrpSpPr>
          <p:cNvPr id="247" name="Google Shape;247;p34"/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248" name="Google Shape;248;p34"/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4"/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4"/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4"/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4"/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4"/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4" name="Google Shape;254;p34">
            <a:hlinkClick r:id="" action="ppaction://noaction"/>
          </p:cNvPr>
          <p:cNvSpPr txBox="1"/>
          <p:nvPr/>
        </p:nvSpPr>
        <p:spPr>
          <a:xfrm>
            <a:off x="6910350" y="4723250"/>
            <a:ext cx="1854062" cy="177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www.umkmStore.com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5" name="Google Shape;255;p34"/>
          <p:cNvSpPr/>
          <p:nvPr/>
        </p:nvSpPr>
        <p:spPr>
          <a:xfrm>
            <a:off x="199775" y="1757950"/>
            <a:ext cx="5076300" cy="2723100"/>
          </a:xfrm>
          <a:prstGeom prst="roundRect">
            <a:avLst>
              <a:gd name="adj" fmla="val 12119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6" name="Google Shape;256;p34"/>
          <p:cNvSpPr txBox="1">
            <a:spLocks noGrp="1"/>
          </p:cNvSpPr>
          <p:nvPr>
            <p:ph type="subTitle" idx="1"/>
          </p:nvPr>
        </p:nvSpPr>
        <p:spPr>
          <a:xfrm>
            <a:off x="535259" y="1910450"/>
            <a:ext cx="3925916" cy="228635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/>
              <a:t>Era digital </a:t>
            </a:r>
            <a:r>
              <a:rPr lang="en-ID" sz="1400" dirty="0" err="1"/>
              <a:t>membawa</a:t>
            </a:r>
            <a:r>
              <a:rPr lang="en-ID" sz="1400" dirty="0"/>
              <a:t> </a:t>
            </a:r>
            <a:r>
              <a:rPr lang="en-ID" sz="1400" dirty="0" err="1"/>
              <a:t>perubahan</a:t>
            </a:r>
            <a:r>
              <a:rPr lang="en-ID" sz="1400" dirty="0"/>
              <a:t> </a:t>
            </a:r>
            <a:r>
              <a:rPr lang="en-ID" sz="1400" dirty="0" err="1"/>
              <a:t>besar</a:t>
            </a:r>
            <a:r>
              <a:rPr lang="en-ID" sz="1400" dirty="0"/>
              <a:t> </a:t>
            </a:r>
            <a:r>
              <a:rPr lang="en-ID" sz="1400" dirty="0" err="1"/>
              <a:t>bagi</a:t>
            </a:r>
            <a:r>
              <a:rPr lang="en-ID" sz="1400" dirty="0"/>
              <a:t> UMKM, </a:t>
            </a:r>
            <a:r>
              <a:rPr lang="en-ID" sz="1400" dirty="0" err="1"/>
              <a:t>memberikan</a:t>
            </a:r>
            <a:r>
              <a:rPr lang="en-ID" sz="1400" dirty="0"/>
              <a:t> </a:t>
            </a:r>
            <a:r>
              <a:rPr lang="en-ID" sz="1400" dirty="0" err="1"/>
              <a:t>akses</a:t>
            </a:r>
            <a:r>
              <a:rPr lang="en-ID" sz="1400" dirty="0"/>
              <a:t> pasar </a:t>
            </a:r>
            <a:r>
              <a:rPr lang="en-ID" sz="1400" dirty="0" err="1"/>
              <a:t>lebih</a:t>
            </a:r>
            <a:r>
              <a:rPr lang="en-ID" sz="1400" dirty="0"/>
              <a:t> </a:t>
            </a:r>
            <a:r>
              <a:rPr lang="en-ID" sz="1400" dirty="0" err="1"/>
              <a:t>luas</a:t>
            </a:r>
            <a:r>
              <a:rPr lang="en-ID" sz="1400" dirty="0"/>
              <a:t> </a:t>
            </a:r>
            <a:r>
              <a:rPr lang="en-ID" sz="1400" dirty="0" err="1"/>
              <a:t>melalui</a:t>
            </a:r>
            <a:r>
              <a:rPr lang="en-ID" sz="1400" dirty="0"/>
              <a:t> internet dan e-commerce. </a:t>
            </a:r>
            <a:r>
              <a:rPr lang="en-ID" sz="1400" dirty="0" err="1"/>
              <a:t>Teknologi</a:t>
            </a:r>
            <a:r>
              <a:rPr lang="en-ID" sz="1400" dirty="0"/>
              <a:t> digital </a:t>
            </a:r>
            <a:r>
              <a:rPr lang="en-ID" sz="1400" dirty="0" err="1"/>
              <a:t>meningkatkan</a:t>
            </a:r>
            <a:r>
              <a:rPr lang="en-ID" sz="1400" dirty="0"/>
              <a:t> </a:t>
            </a:r>
            <a:r>
              <a:rPr lang="en-ID" sz="1400" dirty="0" err="1"/>
              <a:t>efisiensi</a:t>
            </a:r>
            <a:r>
              <a:rPr lang="en-ID" sz="1400" dirty="0"/>
              <a:t> </a:t>
            </a:r>
            <a:r>
              <a:rPr lang="en-ID" sz="1400" dirty="0" err="1"/>
              <a:t>operasional</a:t>
            </a:r>
            <a:r>
              <a:rPr lang="en-ID" sz="1400" dirty="0"/>
              <a:t> UMKM </a:t>
            </a:r>
            <a:r>
              <a:rPr lang="en-ID" sz="1400" dirty="0" err="1"/>
              <a:t>dengan</a:t>
            </a:r>
            <a:r>
              <a:rPr lang="en-ID" sz="1400" dirty="0"/>
              <a:t> </a:t>
            </a:r>
            <a:r>
              <a:rPr lang="en-ID" sz="1400" dirty="0" err="1"/>
              <a:t>perangkat</a:t>
            </a:r>
            <a:r>
              <a:rPr lang="en-ID" sz="1400" dirty="0"/>
              <a:t> </a:t>
            </a:r>
            <a:r>
              <a:rPr lang="en-ID" sz="1400" dirty="0" err="1"/>
              <a:t>lunak</a:t>
            </a:r>
            <a:r>
              <a:rPr lang="en-ID" sz="1400" dirty="0"/>
              <a:t> </a:t>
            </a:r>
            <a:r>
              <a:rPr lang="en-ID" sz="1400" dirty="0" err="1"/>
              <a:t>manajemen</a:t>
            </a:r>
            <a:r>
              <a:rPr lang="en-ID" sz="1400" dirty="0"/>
              <a:t> </a:t>
            </a:r>
            <a:r>
              <a:rPr lang="en-ID" sz="1400" dirty="0" err="1"/>
              <a:t>bisnis</a:t>
            </a:r>
            <a:r>
              <a:rPr lang="en-ID" sz="1400" dirty="0"/>
              <a:t>, yang </a:t>
            </a:r>
            <a:r>
              <a:rPr lang="en-ID" sz="1400" dirty="0" err="1"/>
              <a:t>membantu</a:t>
            </a:r>
            <a:r>
              <a:rPr lang="en-ID" sz="1400" dirty="0"/>
              <a:t> </a:t>
            </a:r>
            <a:r>
              <a:rPr lang="en-ID" sz="1400" dirty="0" err="1"/>
              <a:t>dalam</a:t>
            </a:r>
            <a:r>
              <a:rPr lang="en-ID" sz="1400" dirty="0"/>
              <a:t> </a:t>
            </a:r>
            <a:r>
              <a:rPr lang="en-ID" sz="1400" dirty="0" err="1"/>
              <a:t>pengelolaan</a:t>
            </a:r>
            <a:r>
              <a:rPr lang="en-ID" sz="1400" dirty="0"/>
              <a:t> </a:t>
            </a:r>
            <a:r>
              <a:rPr lang="en-ID" sz="1400" dirty="0" err="1"/>
              <a:t>inventaris</a:t>
            </a:r>
            <a:r>
              <a:rPr lang="en-ID" sz="1400" dirty="0"/>
              <a:t>, </a:t>
            </a:r>
            <a:r>
              <a:rPr lang="en-ID" sz="1400" dirty="0" err="1"/>
              <a:t>pemrosesan</a:t>
            </a:r>
            <a:r>
              <a:rPr lang="en-ID" sz="1400" dirty="0"/>
              <a:t> </a:t>
            </a:r>
            <a:r>
              <a:rPr lang="en-ID" sz="1400" dirty="0" err="1"/>
              <a:t>pembayaran</a:t>
            </a:r>
            <a:r>
              <a:rPr lang="en-ID" sz="1400" dirty="0"/>
              <a:t>, dan </a:t>
            </a:r>
            <a:r>
              <a:rPr lang="en-ID" sz="1400" dirty="0" err="1"/>
              <a:t>analisis</a:t>
            </a:r>
            <a:r>
              <a:rPr lang="en-ID" sz="1400" dirty="0"/>
              <a:t> data, </a:t>
            </a:r>
            <a:r>
              <a:rPr lang="en-ID" sz="1400" dirty="0" err="1"/>
              <a:t>meningkatkan</a:t>
            </a:r>
            <a:r>
              <a:rPr lang="en-ID" sz="1400" dirty="0"/>
              <a:t> </a:t>
            </a:r>
            <a:r>
              <a:rPr lang="en-ID" sz="1400" dirty="0" err="1"/>
              <a:t>produktivitas</a:t>
            </a:r>
            <a:r>
              <a:rPr lang="en-ID" sz="1400" dirty="0"/>
              <a:t> dan </a:t>
            </a:r>
            <a:r>
              <a:rPr lang="en-ID" sz="1400" dirty="0" err="1"/>
              <a:t>daya</a:t>
            </a:r>
            <a:r>
              <a:rPr lang="en-ID" sz="1400" dirty="0"/>
              <a:t> </a:t>
            </a:r>
            <a:r>
              <a:rPr lang="en-ID" sz="1400" dirty="0" err="1"/>
              <a:t>saing</a:t>
            </a:r>
            <a:r>
              <a:rPr lang="en-ID" sz="1400" dirty="0"/>
              <a:t> UMKM.</a:t>
            </a:r>
            <a:endParaRPr sz="1400" dirty="0"/>
          </a:p>
        </p:txBody>
      </p:sp>
      <p:pic>
        <p:nvPicPr>
          <p:cNvPr id="257" name="Google Shape;257;p34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6536" r="6536"/>
          <a:stretch/>
        </p:blipFill>
        <p:spPr>
          <a:xfrm>
            <a:off x="5416650" y="1757950"/>
            <a:ext cx="3556800" cy="2723100"/>
          </a:xfrm>
          <a:prstGeom prst="roundRect">
            <a:avLst>
              <a:gd name="adj" fmla="val 11329"/>
            </a:avLst>
          </a:prstGeom>
        </p:spPr>
      </p:pic>
      <p:sp>
        <p:nvSpPr>
          <p:cNvPr id="258" name="Google Shape;258;p34">
            <a:hlinkClick r:id="rId4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259" name="Google Shape;259;p34">
            <a:hlinkClick r:id="rId4" action="ppaction://hlinksldjump"/>
          </p:cNvPr>
          <p:cNvSpPr/>
          <p:nvPr/>
        </p:nvSpPr>
        <p:spPr>
          <a:xfrm>
            <a:off x="296953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Orders</a:t>
            </a:r>
            <a:endParaRPr dirty="0"/>
          </a:p>
        </p:txBody>
      </p:sp>
      <p:sp>
        <p:nvSpPr>
          <p:cNvPr id="260" name="Google Shape;260;p34">
            <a:hlinkClick r:id="rId5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Services</a:t>
            </a:r>
            <a:endParaRPr dirty="0"/>
          </a:p>
        </p:txBody>
      </p:sp>
      <p:sp>
        <p:nvSpPr>
          <p:cNvPr id="261" name="Google Shape;261;p34">
            <a:hlinkClick r:id="rId6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/>
          </a:p>
        </p:txBody>
      </p:sp>
      <p:sp>
        <p:nvSpPr>
          <p:cNvPr id="262" name="Google Shape;262;p34">
            <a:hlinkClick r:id="" action="ppaction://noaction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</a:t>
            </a:r>
            <a:endParaRPr/>
          </a:p>
        </p:txBody>
      </p:sp>
      <p:sp>
        <p:nvSpPr>
          <p:cNvPr id="263" name="Google Shape;263;p34">
            <a:hlinkClick r:id="" action="ppaction://noaction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</a:t>
            </a:r>
            <a:endParaRPr/>
          </a:p>
        </p:txBody>
      </p:sp>
      <p:sp>
        <p:nvSpPr>
          <p:cNvPr id="264" name="Google Shape;264;p34"/>
          <p:cNvSpPr txBox="1"/>
          <p:nvPr/>
        </p:nvSpPr>
        <p:spPr>
          <a:xfrm>
            <a:off x="715100" y="4740300"/>
            <a:ext cx="168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UMKM STORE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65" name="Google Shape;265;p34"/>
          <p:cNvGrpSpPr/>
          <p:nvPr/>
        </p:nvGrpSpPr>
        <p:grpSpPr>
          <a:xfrm>
            <a:off x="5221631" y="4740114"/>
            <a:ext cx="195014" cy="195004"/>
            <a:chOff x="266768" y="1721375"/>
            <a:chExt cx="397907" cy="397887"/>
          </a:xfrm>
        </p:grpSpPr>
        <p:sp>
          <p:nvSpPr>
            <p:cNvPr id="266" name="Google Shape;266;p34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4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8" name="Google Shape;268;p34"/>
          <p:cNvGrpSpPr/>
          <p:nvPr/>
        </p:nvGrpSpPr>
        <p:grpSpPr>
          <a:xfrm>
            <a:off x="5487059" y="4739994"/>
            <a:ext cx="194994" cy="195004"/>
            <a:chOff x="864491" y="1723250"/>
            <a:chExt cx="397866" cy="397887"/>
          </a:xfrm>
        </p:grpSpPr>
        <p:sp>
          <p:nvSpPr>
            <p:cNvPr id="269" name="Google Shape;269;p34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4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4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2" name="Google Shape;272;p34"/>
          <p:cNvSpPr/>
          <p:nvPr/>
        </p:nvSpPr>
        <p:spPr>
          <a:xfrm>
            <a:off x="5752388" y="4757780"/>
            <a:ext cx="195570" cy="159508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34"/>
          <p:cNvGrpSpPr/>
          <p:nvPr/>
        </p:nvGrpSpPr>
        <p:grpSpPr>
          <a:xfrm>
            <a:off x="6018411" y="4739608"/>
            <a:ext cx="195792" cy="195792"/>
            <a:chOff x="1190625" y="238125"/>
            <a:chExt cx="5235075" cy="5235075"/>
          </a:xfrm>
        </p:grpSpPr>
        <p:sp>
          <p:nvSpPr>
            <p:cNvPr id="274" name="Google Shape;274;p34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4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12DD6C1-EE35-F894-B680-5D704BB0B8F3}"/>
              </a:ext>
            </a:extLst>
          </p:cNvPr>
          <p:cNvSpPr txBox="1"/>
          <p:nvPr/>
        </p:nvSpPr>
        <p:spPr>
          <a:xfrm>
            <a:off x="654205" y="240200"/>
            <a:ext cx="1191855" cy="21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UMKM STORE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35"/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282" name="Google Shape;282;p35"/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5"/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5"/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5"/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5"/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5"/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8" name="Google Shape;288;p35">
            <a:hlinkClick r:id="" action="ppaction://noaction"/>
          </p:cNvPr>
          <p:cNvSpPr txBox="1"/>
          <p:nvPr/>
        </p:nvSpPr>
        <p:spPr>
          <a:xfrm>
            <a:off x="6910350" y="4723250"/>
            <a:ext cx="1854062" cy="1428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www.umkmStore.com</a:t>
            </a:r>
          </a:p>
        </p:txBody>
      </p:sp>
      <p:sp>
        <p:nvSpPr>
          <p:cNvPr id="289" name="Google Shape;289;p35"/>
          <p:cNvSpPr/>
          <p:nvPr/>
        </p:nvSpPr>
        <p:spPr>
          <a:xfrm>
            <a:off x="160500" y="586526"/>
            <a:ext cx="8983500" cy="699582"/>
          </a:xfrm>
          <a:prstGeom prst="roundRect">
            <a:avLst>
              <a:gd name="adj" fmla="val 13661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5"/>
          <p:cNvSpPr txBox="1">
            <a:spLocks noGrp="1"/>
          </p:cNvSpPr>
          <p:nvPr>
            <p:ph type="title"/>
          </p:nvPr>
        </p:nvSpPr>
        <p:spPr>
          <a:xfrm>
            <a:off x="1304574" y="684325"/>
            <a:ext cx="6605357" cy="5423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dirty="0">
                <a:solidFill>
                  <a:schemeClr val="lt1"/>
                </a:solidFill>
              </a:rPr>
              <a:t>K</a:t>
            </a:r>
            <a:r>
              <a:rPr lang="en" dirty="0">
                <a:solidFill>
                  <a:schemeClr val="lt1"/>
                </a:solidFill>
              </a:rPr>
              <a:t>ontribusi Solusi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92" name="Google Shape;292;p35">
            <a:hlinkClick r:id="rId3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293" name="Google Shape;293;p35">
            <a:hlinkClick r:id="rId4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</a:rPr>
              <a:t>Orders</a:t>
            </a:r>
            <a:endParaRPr dirty="0"/>
          </a:p>
        </p:txBody>
      </p:sp>
      <p:sp>
        <p:nvSpPr>
          <p:cNvPr id="294" name="Google Shape;294;p35">
            <a:hlinkClick r:id="rId5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Services</a:t>
            </a:r>
            <a:endParaRPr dirty="0"/>
          </a:p>
        </p:txBody>
      </p:sp>
      <p:sp>
        <p:nvSpPr>
          <p:cNvPr id="295" name="Google Shape;295;p35">
            <a:hlinkClick r:id="rId6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/>
          </a:p>
        </p:txBody>
      </p:sp>
      <p:sp>
        <p:nvSpPr>
          <p:cNvPr id="296" name="Google Shape;296;p35">
            <a:hlinkClick r:id="" action="ppaction://noaction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</a:t>
            </a:r>
            <a:endParaRPr/>
          </a:p>
        </p:txBody>
      </p:sp>
      <p:sp>
        <p:nvSpPr>
          <p:cNvPr id="297" name="Google Shape;297;p35">
            <a:hlinkClick r:id="" action="ppaction://noaction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</a:t>
            </a:r>
            <a:endParaRPr/>
          </a:p>
        </p:txBody>
      </p:sp>
      <p:sp>
        <p:nvSpPr>
          <p:cNvPr id="298" name="Google Shape;298;p35"/>
          <p:cNvSpPr txBox="1"/>
          <p:nvPr/>
        </p:nvSpPr>
        <p:spPr>
          <a:xfrm>
            <a:off x="715100" y="4740300"/>
            <a:ext cx="168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UMKM STORE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9" name="Google Shape;299;p35"/>
          <p:cNvGrpSpPr/>
          <p:nvPr/>
        </p:nvGrpSpPr>
        <p:grpSpPr>
          <a:xfrm>
            <a:off x="5221631" y="4740114"/>
            <a:ext cx="195014" cy="195004"/>
            <a:chOff x="266768" y="1721375"/>
            <a:chExt cx="397907" cy="397887"/>
          </a:xfrm>
        </p:grpSpPr>
        <p:sp>
          <p:nvSpPr>
            <p:cNvPr id="300" name="Google Shape;300;p35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5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2" name="Google Shape;302;p35"/>
          <p:cNvGrpSpPr/>
          <p:nvPr/>
        </p:nvGrpSpPr>
        <p:grpSpPr>
          <a:xfrm>
            <a:off x="5487059" y="4739994"/>
            <a:ext cx="194994" cy="195004"/>
            <a:chOff x="864491" y="1723250"/>
            <a:chExt cx="397866" cy="397887"/>
          </a:xfrm>
        </p:grpSpPr>
        <p:sp>
          <p:nvSpPr>
            <p:cNvPr id="303" name="Google Shape;303;p35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5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5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6" name="Google Shape;306;p35"/>
          <p:cNvSpPr/>
          <p:nvPr/>
        </p:nvSpPr>
        <p:spPr>
          <a:xfrm>
            <a:off x="5752388" y="4757780"/>
            <a:ext cx="195570" cy="159508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7" name="Google Shape;307;p35"/>
          <p:cNvGrpSpPr/>
          <p:nvPr/>
        </p:nvGrpSpPr>
        <p:grpSpPr>
          <a:xfrm>
            <a:off x="6018411" y="4739608"/>
            <a:ext cx="195792" cy="195792"/>
            <a:chOff x="1190625" y="238125"/>
            <a:chExt cx="5235075" cy="5235075"/>
          </a:xfrm>
        </p:grpSpPr>
        <p:sp>
          <p:nvSpPr>
            <p:cNvPr id="308" name="Google Shape;308;p35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5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DA8AA8AE-3E90-AB6D-E228-4E0C6C717EB9}"/>
              </a:ext>
            </a:extLst>
          </p:cNvPr>
          <p:cNvSpPr txBox="1"/>
          <p:nvPr/>
        </p:nvSpPr>
        <p:spPr>
          <a:xfrm>
            <a:off x="654205" y="240200"/>
            <a:ext cx="1191855" cy="21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UMKM STORE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56449EA-4C83-693E-FA8C-ABBD1F964A06}"/>
              </a:ext>
            </a:extLst>
          </p:cNvPr>
          <p:cNvSpPr/>
          <p:nvPr/>
        </p:nvSpPr>
        <p:spPr>
          <a:xfrm>
            <a:off x="160500" y="1286108"/>
            <a:ext cx="8823000" cy="32708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A49011-8F54-A14E-65F4-8E51AFFA8B99}"/>
              </a:ext>
            </a:extLst>
          </p:cNvPr>
          <p:cNvSpPr txBox="1"/>
          <p:nvPr/>
        </p:nvSpPr>
        <p:spPr>
          <a:xfrm>
            <a:off x="230459" y="1320248"/>
            <a:ext cx="869795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Kontribusi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Solusi UMKM STORE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terhadap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Permasalahan</a:t>
            </a:r>
            <a:r>
              <a:rPr lang="en-ID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UMKM</a:t>
            </a:r>
          </a:p>
          <a:p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Pasar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Ekspansi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Memasarkan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pasar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tanpa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perlu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infrastruktur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fisik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mahal.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Toko Online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visibilitas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aksesibilitas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produk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Efisiensi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Operasional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Manajemen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Mengelola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inventaris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pesanan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otomatis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kesalahan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Analisis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Membuat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keputusan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tepat</a:t>
            </a:r>
            <a:r>
              <a:rPr lang="en-ID" sz="1200"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</a:p>
          <a:p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Stabilitas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Ekonomi:</a:t>
            </a:r>
          </a:p>
          <a:p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Peningkatan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Penjualan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pendapatan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kesejahteraan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melalui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akses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pasar yang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lebih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luas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Diversifikasi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Pasar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ketergantungan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pasar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Keamanan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Bisnis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</a:t>
            </a:r>
            <a:r>
              <a:rPr lang="en-ID" sz="1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Transaksi</a:t>
            </a:r>
            <a:r>
              <a:rPr lang="en-ID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Aman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Sistem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pembayaran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yang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risiko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penipuan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6"/>
          <p:cNvSpPr/>
          <p:nvPr/>
        </p:nvSpPr>
        <p:spPr>
          <a:xfrm>
            <a:off x="25492" y="1262669"/>
            <a:ext cx="8843445" cy="3202181"/>
          </a:xfrm>
          <a:prstGeom prst="roundRect">
            <a:avLst>
              <a:gd name="adj" fmla="val 15128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Dengan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menyediakan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solusi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teknologi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UMKM STORE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tidak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hanya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membantu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UMKM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bertahan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tetapi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juga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untuk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berkembang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dalam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era digital.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berdampak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positif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pada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ekonomi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lokal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dan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nasional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mengurangi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pengangguran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dan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meningkatkan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kesejahteraan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masyarakat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secara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D" sz="1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keseluruhan</a:t>
            </a:r>
            <a:r>
              <a:rPr lang="en-ID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D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15000"/>
              </a:lnSpc>
            </a:pP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Diharapkan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dengan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menggunakan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website UMKM STORE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membantu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Usaha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mikro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kecil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menengah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Dan juga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mencakup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kurangnya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akses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terhadap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pendidikan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berkualitas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kurangnya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fasilitas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sumber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daya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dan juga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menyebabkan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sulitnya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mencari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dan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memenuhi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kebutuhan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sekolah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kekurangan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disebabkan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kesehatan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seperti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sulitnya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berobat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ketika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sakit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tidak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ada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biaya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disebabkan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Permasalah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kejahatan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banyak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dikarenakan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sulitnya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dalam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mencari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pekerjaan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kesenjangan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terjadi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ketidaksetaraan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.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Semua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permasalah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diatas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disebabkan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Diharpkan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website UMKM STORE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dapat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mengatasi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permasalahan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diatas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karena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faktor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ekonomi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yang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bercabang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ke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berbagai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masalah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ID" sz="1200" dirty="0" err="1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diatas</a:t>
            </a: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lnSpc>
                <a:spcPct val="115000"/>
              </a:lnSpc>
            </a:pPr>
            <a:r>
              <a:rPr lang="en-ID" sz="1200" dirty="0">
                <a:effectLst/>
                <a:latin typeface="Times New Roman" panose="02020603050405020304" pitchFamily="18" charset="0"/>
                <a:ea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199775" y="678650"/>
            <a:ext cx="8773500" cy="549878"/>
          </a:xfrm>
          <a:prstGeom prst="roundRect">
            <a:avLst>
              <a:gd name="adj" fmla="val 24046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6"/>
          <p:cNvSpPr txBox="1">
            <a:spLocks noGrp="1"/>
          </p:cNvSpPr>
          <p:nvPr>
            <p:ph type="title"/>
          </p:nvPr>
        </p:nvSpPr>
        <p:spPr>
          <a:xfrm>
            <a:off x="1304575" y="773400"/>
            <a:ext cx="6464108" cy="54987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/>
              <a:t>Kontribusi Solusi</a:t>
            </a:r>
            <a:endParaRPr sz="3600" dirty="0"/>
          </a:p>
        </p:txBody>
      </p:sp>
      <p:grpSp>
        <p:nvGrpSpPr>
          <p:cNvPr id="325" name="Google Shape;325;p36"/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326" name="Google Shape;326;p36"/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6"/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36"/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36"/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36"/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36"/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2" name="Google Shape;332;p36">
            <a:hlinkClick r:id="" action="ppaction://noaction"/>
          </p:cNvPr>
          <p:cNvSpPr txBox="1"/>
          <p:nvPr/>
        </p:nvSpPr>
        <p:spPr>
          <a:xfrm>
            <a:off x="6910350" y="4723250"/>
            <a:ext cx="1854062" cy="177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www.umkmStore.com</a:t>
            </a:r>
          </a:p>
        </p:txBody>
      </p:sp>
      <p:grpSp>
        <p:nvGrpSpPr>
          <p:cNvPr id="333" name="Google Shape;333;p36"/>
          <p:cNvGrpSpPr/>
          <p:nvPr/>
        </p:nvGrpSpPr>
        <p:grpSpPr>
          <a:xfrm>
            <a:off x="1915607" y="4702192"/>
            <a:ext cx="1408807" cy="231908"/>
            <a:chOff x="1124027" y="3218748"/>
            <a:chExt cx="1408807" cy="231908"/>
          </a:xfrm>
        </p:grpSpPr>
        <p:sp>
          <p:nvSpPr>
            <p:cNvPr id="334" name="Google Shape;334;p36"/>
            <p:cNvSpPr/>
            <p:nvPr/>
          </p:nvSpPr>
          <p:spPr>
            <a:xfrm>
              <a:off x="1124027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5" name="Google Shape;335;p36"/>
            <p:cNvSpPr/>
            <p:nvPr/>
          </p:nvSpPr>
          <p:spPr>
            <a:xfrm>
              <a:off x="1413775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1703523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1993271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38" name="Google Shape;338;p36"/>
            <p:cNvSpPr/>
            <p:nvPr/>
          </p:nvSpPr>
          <p:spPr>
            <a:xfrm>
              <a:off x="2283019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45" name="Google Shape;345;p36"/>
          <p:cNvGrpSpPr/>
          <p:nvPr/>
        </p:nvGrpSpPr>
        <p:grpSpPr>
          <a:xfrm>
            <a:off x="3535148" y="4702192"/>
            <a:ext cx="1408807" cy="231908"/>
            <a:chOff x="5994852" y="3218748"/>
            <a:chExt cx="1408807" cy="231908"/>
          </a:xfrm>
        </p:grpSpPr>
        <p:sp>
          <p:nvSpPr>
            <p:cNvPr id="346" name="Google Shape;346;p36"/>
            <p:cNvSpPr/>
            <p:nvPr/>
          </p:nvSpPr>
          <p:spPr>
            <a:xfrm>
              <a:off x="5994852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347" name="Google Shape;347;p36"/>
            <p:cNvSpPr/>
            <p:nvPr/>
          </p:nvSpPr>
          <p:spPr>
            <a:xfrm>
              <a:off x="6284600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8" name="Google Shape;348;p36"/>
            <p:cNvSpPr/>
            <p:nvPr/>
          </p:nvSpPr>
          <p:spPr>
            <a:xfrm>
              <a:off x="6574348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49" name="Google Shape;349;p36"/>
            <p:cNvSpPr/>
            <p:nvPr/>
          </p:nvSpPr>
          <p:spPr>
            <a:xfrm>
              <a:off x="6864096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50" name="Google Shape;350;p36"/>
            <p:cNvSpPr/>
            <p:nvPr/>
          </p:nvSpPr>
          <p:spPr>
            <a:xfrm>
              <a:off x="7153844" y="3218748"/>
              <a:ext cx="249815" cy="231908"/>
            </a:xfrm>
            <a:custGeom>
              <a:avLst/>
              <a:gdLst/>
              <a:ahLst/>
              <a:cxnLst/>
              <a:rect l="l" t="t" r="r" b="b"/>
              <a:pathLst>
                <a:path w="19601" h="18196" extrusionOk="0">
                  <a:moveTo>
                    <a:pt x="9798" y="0"/>
                  </a:moveTo>
                  <a:cubicBezTo>
                    <a:pt x="9597" y="0"/>
                    <a:pt x="9397" y="104"/>
                    <a:pt x="9293" y="312"/>
                  </a:cubicBezTo>
                  <a:lnTo>
                    <a:pt x="6619" y="5666"/>
                  </a:lnTo>
                  <a:lnTo>
                    <a:pt x="648" y="6524"/>
                  </a:lnTo>
                  <a:cubicBezTo>
                    <a:pt x="184" y="6590"/>
                    <a:pt x="1" y="7163"/>
                    <a:pt x="338" y="7488"/>
                  </a:cubicBezTo>
                  <a:lnTo>
                    <a:pt x="4659" y="11652"/>
                  </a:lnTo>
                  <a:lnTo>
                    <a:pt x="3638" y="17530"/>
                  </a:lnTo>
                  <a:cubicBezTo>
                    <a:pt x="3574" y="17898"/>
                    <a:pt x="3865" y="18195"/>
                    <a:pt x="4195" y="18195"/>
                  </a:cubicBezTo>
                  <a:cubicBezTo>
                    <a:pt x="4281" y="18195"/>
                    <a:pt x="4371" y="18175"/>
                    <a:pt x="4457" y="18129"/>
                  </a:cubicBezTo>
                  <a:lnTo>
                    <a:pt x="9802" y="15350"/>
                  </a:lnTo>
                  <a:lnTo>
                    <a:pt x="15147" y="18129"/>
                  </a:lnTo>
                  <a:cubicBezTo>
                    <a:pt x="15233" y="18175"/>
                    <a:pt x="15322" y="18195"/>
                    <a:pt x="15408" y="18195"/>
                  </a:cubicBezTo>
                  <a:cubicBezTo>
                    <a:pt x="15736" y="18195"/>
                    <a:pt x="16025" y="17898"/>
                    <a:pt x="15963" y="17533"/>
                  </a:cubicBezTo>
                  <a:lnTo>
                    <a:pt x="14942" y="11652"/>
                  </a:lnTo>
                  <a:lnTo>
                    <a:pt x="19263" y="7491"/>
                  </a:lnTo>
                  <a:cubicBezTo>
                    <a:pt x="19601" y="7163"/>
                    <a:pt x="19417" y="6590"/>
                    <a:pt x="18950" y="6524"/>
                  </a:cubicBezTo>
                  <a:lnTo>
                    <a:pt x="12976" y="5666"/>
                  </a:lnTo>
                  <a:lnTo>
                    <a:pt x="10302" y="312"/>
                  </a:lnTo>
                  <a:cubicBezTo>
                    <a:pt x="10198" y="104"/>
                    <a:pt x="9998" y="0"/>
                    <a:pt x="979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351" name="Google Shape;351;p36">
            <a:hlinkClick r:id="rId3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352" name="Google Shape;352;p36">
            <a:hlinkClick r:id="rId4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353" name="Google Shape;353;p36">
            <a:hlinkClick r:id="rId5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Services</a:t>
            </a:r>
            <a:endParaRPr/>
          </a:p>
        </p:txBody>
      </p:sp>
      <p:sp>
        <p:nvSpPr>
          <p:cNvPr id="354" name="Google Shape;354;p36">
            <a:hlinkClick r:id="rId6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/>
          </a:p>
        </p:txBody>
      </p:sp>
      <p:sp>
        <p:nvSpPr>
          <p:cNvPr id="355" name="Google Shape;355;p36">
            <a:hlinkClick r:id="" action="ppaction://noaction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</a:t>
            </a:r>
            <a:endParaRPr/>
          </a:p>
        </p:txBody>
      </p:sp>
      <p:sp>
        <p:nvSpPr>
          <p:cNvPr id="356" name="Google Shape;356;p36">
            <a:hlinkClick r:id="" action="ppaction://noaction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</a:t>
            </a:r>
            <a:endParaRPr/>
          </a:p>
        </p:txBody>
      </p:sp>
      <p:sp>
        <p:nvSpPr>
          <p:cNvPr id="357" name="Google Shape;357;p36"/>
          <p:cNvSpPr txBox="1"/>
          <p:nvPr/>
        </p:nvSpPr>
        <p:spPr>
          <a:xfrm>
            <a:off x="715100" y="4740300"/>
            <a:ext cx="168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UMKM STORE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58" name="Google Shape;358;p36"/>
          <p:cNvGrpSpPr/>
          <p:nvPr/>
        </p:nvGrpSpPr>
        <p:grpSpPr>
          <a:xfrm>
            <a:off x="5221631" y="4740114"/>
            <a:ext cx="195014" cy="195004"/>
            <a:chOff x="266768" y="1721375"/>
            <a:chExt cx="397907" cy="397887"/>
          </a:xfrm>
        </p:grpSpPr>
        <p:sp>
          <p:nvSpPr>
            <p:cNvPr id="359" name="Google Shape;359;p36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36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1" name="Google Shape;361;p36"/>
          <p:cNvGrpSpPr/>
          <p:nvPr/>
        </p:nvGrpSpPr>
        <p:grpSpPr>
          <a:xfrm>
            <a:off x="5487059" y="4739994"/>
            <a:ext cx="194994" cy="195004"/>
            <a:chOff x="864491" y="1723250"/>
            <a:chExt cx="397866" cy="397887"/>
          </a:xfrm>
        </p:grpSpPr>
        <p:sp>
          <p:nvSpPr>
            <p:cNvPr id="362" name="Google Shape;362;p36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36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36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5" name="Google Shape;365;p36"/>
          <p:cNvSpPr/>
          <p:nvPr/>
        </p:nvSpPr>
        <p:spPr>
          <a:xfrm>
            <a:off x="5752388" y="4757780"/>
            <a:ext cx="195570" cy="159508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6" name="Google Shape;366;p36"/>
          <p:cNvGrpSpPr/>
          <p:nvPr/>
        </p:nvGrpSpPr>
        <p:grpSpPr>
          <a:xfrm>
            <a:off x="6018411" y="4739608"/>
            <a:ext cx="195792" cy="195792"/>
            <a:chOff x="1190625" y="238125"/>
            <a:chExt cx="5235075" cy="5235075"/>
          </a:xfrm>
        </p:grpSpPr>
        <p:sp>
          <p:nvSpPr>
            <p:cNvPr id="367" name="Google Shape;367;p36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6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7982DC22-4B52-0171-15F0-22CAAA513C13}"/>
              </a:ext>
            </a:extLst>
          </p:cNvPr>
          <p:cNvSpPr txBox="1"/>
          <p:nvPr/>
        </p:nvSpPr>
        <p:spPr>
          <a:xfrm>
            <a:off x="654205" y="240200"/>
            <a:ext cx="1191855" cy="21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UMKM STORE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7"/>
          <p:cNvSpPr/>
          <p:nvPr/>
        </p:nvSpPr>
        <p:spPr>
          <a:xfrm>
            <a:off x="150400" y="125450"/>
            <a:ext cx="8823000" cy="423300"/>
          </a:xfrm>
          <a:prstGeom prst="roundRect">
            <a:avLst>
              <a:gd name="adj" fmla="val 38512"/>
            </a:avLst>
          </a:prstGeom>
          <a:solidFill>
            <a:schemeClr val="dk2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9" name="Google Shape;379;p37"/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380" name="Google Shape;380;p37"/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37"/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37"/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7"/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37"/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37"/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87" name="Google Shape;387;p3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l="16376" r="16369"/>
          <a:stretch/>
        </p:blipFill>
        <p:spPr>
          <a:xfrm>
            <a:off x="160500" y="2665100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388" name="Google Shape;388;p37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6376" r="16369"/>
          <a:stretch/>
        </p:blipFill>
        <p:spPr>
          <a:xfrm>
            <a:off x="7137000" y="2665100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389" name="Google Shape;389;p37"/>
          <p:cNvPicPr preferRelativeResize="0">
            <a:picLocks noGrp="1"/>
          </p:cNvPicPr>
          <p:nvPr>
            <p:ph type="pic" idx="4"/>
          </p:nvPr>
        </p:nvPicPr>
        <p:blipFill rotWithShape="1">
          <a:blip r:embed="rId5">
            <a:alphaModFix/>
          </a:blip>
          <a:srcRect l="16376" r="16369"/>
          <a:stretch/>
        </p:blipFill>
        <p:spPr>
          <a:xfrm>
            <a:off x="7137000" y="700225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pic>
        <p:nvPicPr>
          <p:cNvPr id="390" name="Google Shape;390;p37"/>
          <p:cNvPicPr preferRelativeResize="0">
            <a:picLocks noGrp="1"/>
          </p:cNvPicPr>
          <p:nvPr>
            <p:ph type="pic" idx="5"/>
          </p:nvPr>
        </p:nvPicPr>
        <p:blipFill rotWithShape="1">
          <a:blip r:embed="rId6">
            <a:alphaModFix/>
          </a:blip>
          <a:srcRect l="16376" r="16369"/>
          <a:stretch/>
        </p:blipFill>
        <p:spPr>
          <a:xfrm>
            <a:off x="160500" y="700225"/>
            <a:ext cx="1846500" cy="182730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391" name="Google Shape;391;p37">
            <a:hlinkClick r:id="rId7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392" name="Google Shape;392;p37">
            <a:hlinkClick r:id="rId8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393" name="Google Shape;393;p37">
            <a:hlinkClick r:id="rId7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Services</a:t>
            </a:r>
            <a:endParaRPr/>
          </a:p>
        </p:txBody>
      </p:sp>
      <p:sp>
        <p:nvSpPr>
          <p:cNvPr id="394" name="Google Shape;394;p37">
            <a:hlinkClick r:id="rId9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/>
          </a:p>
        </p:txBody>
      </p:sp>
      <p:sp>
        <p:nvSpPr>
          <p:cNvPr id="395" name="Google Shape;395;p37">
            <a:hlinkClick r:id="" action="ppaction://noaction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</a:t>
            </a:r>
            <a:endParaRPr/>
          </a:p>
        </p:txBody>
      </p:sp>
      <p:sp>
        <p:nvSpPr>
          <p:cNvPr id="396" name="Google Shape;396;p37">
            <a:hlinkClick r:id="" action="ppaction://noaction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</a:t>
            </a:r>
            <a:endParaRPr/>
          </a:p>
        </p:txBody>
      </p:sp>
      <p:grpSp>
        <p:nvGrpSpPr>
          <p:cNvPr id="398" name="Google Shape;398;p37"/>
          <p:cNvGrpSpPr/>
          <p:nvPr/>
        </p:nvGrpSpPr>
        <p:grpSpPr>
          <a:xfrm>
            <a:off x="5221631" y="4740114"/>
            <a:ext cx="195014" cy="195004"/>
            <a:chOff x="266768" y="1721375"/>
            <a:chExt cx="397907" cy="397887"/>
          </a:xfrm>
        </p:grpSpPr>
        <p:sp>
          <p:nvSpPr>
            <p:cNvPr id="399" name="Google Shape;399;p37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7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1" name="Google Shape;401;p37"/>
          <p:cNvGrpSpPr/>
          <p:nvPr/>
        </p:nvGrpSpPr>
        <p:grpSpPr>
          <a:xfrm>
            <a:off x="5487059" y="4739994"/>
            <a:ext cx="194994" cy="195004"/>
            <a:chOff x="864491" y="1723250"/>
            <a:chExt cx="397866" cy="397887"/>
          </a:xfrm>
        </p:grpSpPr>
        <p:sp>
          <p:nvSpPr>
            <p:cNvPr id="402" name="Google Shape;402;p37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37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37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5" name="Google Shape;405;p37"/>
          <p:cNvSpPr/>
          <p:nvPr/>
        </p:nvSpPr>
        <p:spPr>
          <a:xfrm>
            <a:off x="5752388" y="4757780"/>
            <a:ext cx="195570" cy="159508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6" name="Google Shape;406;p37"/>
          <p:cNvGrpSpPr/>
          <p:nvPr/>
        </p:nvGrpSpPr>
        <p:grpSpPr>
          <a:xfrm>
            <a:off x="6018411" y="4739608"/>
            <a:ext cx="195792" cy="195792"/>
            <a:chOff x="1190625" y="238125"/>
            <a:chExt cx="5235075" cy="5235075"/>
          </a:xfrm>
        </p:grpSpPr>
        <p:sp>
          <p:nvSpPr>
            <p:cNvPr id="407" name="Google Shape;407;p37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37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53546D1-4143-3DC8-1735-8C9A3FEB5D08}"/>
              </a:ext>
            </a:extLst>
          </p:cNvPr>
          <p:cNvSpPr/>
          <p:nvPr/>
        </p:nvSpPr>
        <p:spPr>
          <a:xfrm>
            <a:off x="2126166" y="1174595"/>
            <a:ext cx="4891668" cy="3317805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D" sz="1200" dirty="0">
              <a:solidFill>
                <a:schemeClr val="accent6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E47B26-D844-307C-D01A-8A3A49282290}"/>
              </a:ext>
            </a:extLst>
          </p:cNvPr>
          <p:cNvSpPr/>
          <p:nvPr/>
        </p:nvSpPr>
        <p:spPr>
          <a:xfrm>
            <a:off x="2404700" y="700225"/>
            <a:ext cx="4345505" cy="37867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tx1">
                    <a:lumMod val="75000"/>
                  </a:schemeClr>
                </a:solidFill>
              </a:rPr>
              <a:t>poster</a:t>
            </a:r>
            <a:endParaRPr lang="en-ID" sz="2000" b="1" dirty="0">
              <a:solidFill>
                <a:schemeClr val="tx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55B7AB-0FA6-3D5F-E8D4-B91A7C4CBFC3}"/>
              </a:ext>
            </a:extLst>
          </p:cNvPr>
          <p:cNvSpPr txBox="1"/>
          <p:nvPr/>
        </p:nvSpPr>
        <p:spPr>
          <a:xfrm>
            <a:off x="6778076" y="4683604"/>
            <a:ext cx="205554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www.umkmStore.com</a:t>
            </a:r>
          </a:p>
        </p:txBody>
      </p:sp>
      <p:sp>
        <p:nvSpPr>
          <p:cNvPr id="8" name="Google Shape;208;p32">
            <a:hlinkClick r:id="" action="ppaction://hlinkshowjump?jump=firstslide"/>
            <a:extLst>
              <a:ext uri="{FF2B5EF4-FFF2-40B4-BE49-F238E27FC236}">
                <a16:creationId xmlns:a16="http://schemas.microsoft.com/office/drawing/2014/main" id="{42B26BD8-EBC8-96FC-A0BE-4F55CA43C804}"/>
              </a:ext>
            </a:extLst>
          </p:cNvPr>
          <p:cNvSpPr txBox="1"/>
          <p:nvPr/>
        </p:nvSpPr>
        <p:spPr>
          <a:xfrm>
            <a:off x="654205" y="240200"/>
            <a:ext cx="1191855" cy="212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UMKM STORE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3AD6E2-4337-F9AF-555C-15C5C9B52A6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62105" y="1174596"/>
            <a:ext cx="2898361" cy="33003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9">
            <a:hlinkClick r:id="" action="ppaction://hlinkshowjump?jump=firstslide"/>
          </p:cNvPr>
          <p:cNvSpPr txBox="1"/>
          <p:nvPr/>
        </p:nvSpPr>
        <p:spPr>
          <a:xfrm>
            <a:off x="775250" y="240200"/>
            <a:ext cx="129038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UMKM STORE</a:t>
            </a:r>
            <a:endParaRPr sz="1200" dirty="0">
              <a:solidFill>
                <a:schemeClr val="dk1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grpSp>
        <p:nvGrpSpPr>
          <p:cNvPr id="482" name="Google Shape;482;p39"/>
          <p:cNvGrpSpPr/>
          <p:nvPr/>
        </p:nvGrpSpPr>
        <p:grpSpPr>
          <a:xfrm>
            <a:off x="338375" y="244050"/>
            <a:ext cx="260031" cy="186099"/>
            <a:chOff x="338375" y="244050"/>
            <a:chExt cx="260031" cy="186099"/>
          </a:xfrm>
        </p:grpSpPr>
        <p:sp>
          <p:nvSpPr>
            <p:cNvPr id="483" name="Google Shape;483;p39"/>
            <p:cNvSpPr/>
            <p:nvPr/>
          </p:nvSpPr>
          <p:spPr>
            <a:xfrm>
              <a:off x="396806" y="244072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9"/>
            <p:cNvSpPr/>
            <p:nvPr/>
          </p:nvSpPr>
          <p:spPr>
            <a:xfrm>
              <a:off x="396806" y="318950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9"/>
            <p:cNvSpPr/>
            <p:nvPr/>
          </p:nvSpPr>
          <p:spPr>
            <a:xfrm>
              <a:off x="396806" y="393827"/>
              <a:ext cx="201600" cy="36300"/>
            </a:xfrm>
            <a:prstGeom prst="roundRect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9"/>
            <p:cNvSpPr/>
            <p:nvPr/>
          </p:nvSpPr>
          <p:spPr>
            <a:xfrm>
              <a:off x="338375" y="2440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9"/>
            <p:cNvSpPr/>
            <p:nvPr/>
          </p:nvSpPr>
          <p:spPr>
            <a:xfrm>
              <a:off x="338375" y="318950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9"/>
            <p:cNvSpPr/>
            <p:nvPr/>
          </p:nvSpPr>
          <p:spPr>
            <a:xfrm>
              <a:off x="338375" y="393849"/>
              <a:ext cx="36300" cy="363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8" name="Google Shape;498;p39">
            <a:hlinkClick r:id="rId3" action="ppaction://hlinksldjump"/>
          </p:cNvPr>
          <p:cNvSpPr/>
          <p:nvPr/>
        </p:nvSpPr>
        <p:spPr>
          <a:xfrm>
            <a:off x="19508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Home</a:t>
            </a:r>
            <a:endParaRPr/>
          </a:p>
        </p:txBody>
      </p:sp>
      <p:sp>
        <p:nvSpPr>
          <p:cNvPr id="499" name="Google Shape;499;p39">
            <a:hlinkClick r:id="rId4" action="ppaction://hlinksldjump"/>
          </p:cNvPr>
          <p:cNvSpPr/>
          <p:nvPr/>
        </p:nvSpPr>
        <p:spPr>
          <a:xfrm>
            <a:off x="304794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About us</a:t>
            </a:r>
            <a:endParaRPr/>
          </a:p>
        </p:txBody>
      </p:sp>
      <p:sp>
        <p:nvSpPr>
          <p:cNvPr id="500" name="Google Shape;500;p39">
            <a:hlinkClick r:id="rId3" action="ppaction://hlinksldjump"/>
          </p:cNvPr>
          <p:cNvSpPr/>
          <p:nvPr/>
        </p:nvSpPr>
        <p:spPr>
          <a:xfrm>
            <a:off x="414508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Services</a:t>
            </a:r>
            <a:endParaRPr/>
          </a:p>
        </p:txBody>
      </p:sp>
      <p:sp>
        <p:nvSpPr>
          <p:cNvPr id="501" name="Google Shape;501;p39">
            <a:hlinkClick r:id="rId3" action="ppaction://hlinksldjump"/>
          </p:cNvPr>
          <p:cNvSpPr/>
          <p:nvPr/>
        </p:nvSpPr>
        <p:spPr>
          <a:xfrm>
            <a:off x="5242220" y="221150"/>
            <a:ext cx="992400" cy="231900"/>
          </a:xfrm>
          <a:prstGeom prst="roundRect">
            <a:avLst>
              <a:gd name="adj" fmla="val 3628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/>
          </a:p>
        </p:txBody>
      </p:sp>
      <p:sp>
        <p:nvSpPr>
          <p:cNvPr id="502" name="Google Shape;502;p39">
            <a:hlinkClick r:id="" action="ppaction://noaction"/>
          </p:cNvPr>
          <p:cNvSpPr/>
          <p:nvPr/>
        </p:nvSpPr>
        <p:spPr>
          <a:xfrm>
            <a:off x="633936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Portfolio</a:t>
            </a:r>
            <a:endParaRPr/>
          </a:p>
        </p:txBody>
      </p:sp>
      <p:sp>
        <p:nvSpPr>
          <p:cNvPr id="503" name="Google Shape;503;p39">
            <a:hlinkClick r:id="" action="ppaction://noaction"/>
          </p:cNvPr>
          <p:cNvSpPr/>
          <p:nvPr/>
        </p:nvSpPr>
        <p:spPr>
          <a:xfrm>
            <a:off x="7436500" y="221150"/>
            <a:ext cx="992400" cy="231900"/>
          </a:xfrm>
          <a:prstGeom prst="roundRect">
            <a:avLst>
              <a:gd name="adj" fmla="val 36287"/>
            </a:avLst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Contact</a:t>
            </a:r>
            <a:endParaRPr/>
          </a:p>
        </p:txBody>
      </p:sp>
      <p:sp>
        <p:nvSpPr>
          <p:cNvPr id="504" name="Google Shape;504;p39"/>
          <p:cNvSpPr txBox="1"/>
          <p:nvPr/>
        </p:nvSpPr>
        <p:spPr>
          <a:xfrm>
            <a:off x="715100" y="4740300"/>
            <a:ext cx="1689600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UMKM STORE</a:t>
            </a:r>
            <a:endParaRPr sz="12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505" name="Google Shape;505;p39"/>
          <p:cNvGrpSpPr/>
          <p:nvPr/>
        </p:nvGrpSpPr>
        <p:grpSpPr>
          <a:xfrm>
            <a:off x="5221631" y="4740114"/>
            <a:ext cx="195014" cy="195004"/>
            <a:chOff x="266768" y="1721375"/>
            <a:chExt cx="397907" cy="397887"/>
          </a:xfrm>
        </p:grpSpPr>
        <p:sp>
          <p:nvSpPr>
            <p:cNvPr id="506" name="Google Shape;506;p39"/>
            <p:cNvSpPr/>
            <p:nvPr/>
          </p:nvSpPr>
          <p:spPr>
            <a:xfrm>
              <a:off x="454843" y="1791037"/>
              <a:ext cx="136218" cy="328222"/>
            </a:xfrm>
            <a:custGeom>
              <a:avLst/>
              <a:gdLst/>
              <a:ahLst/>
              <a:cxnLst/>
              <a:rect l="l" t="t" r="r" b="b"/>
              <a:pathLst>
                <a:path w="6527" h="15727" extrusionOk="0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266768" y="1721375"/>
              <a:ext cx="397907" cy="397887"/>
            </a:xfrm>
            <a:custGeom>
              <a:avLst/>
              <a:gdLst/>
              <a:ahLst/>
              <a:cxnLst/>
              <a:rect l="l" t="t" r="r" b="b"/>
              <a:pathLst>
                <a:path w="19066" h="19065" extrusionOk="0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8" name="Google Shape;508;p39"/>
          <p:cNvGrpSpPr/>
          <p:nvPr/>
        </p:nvGrpSpPr>
        <p:grpSpPr>
          <a:xfrm>
            <a:off x="5487059" y="4739994"/>
            <a:ext cx="194994" cy="195004"/>
            <a:chOff x="864491" y="1723250"/>
            <a:chExt cx="397866" cy="397887"/>
          </a:xfrm>
        </p:grpSpPr>
        <p:sp>
          <p:nvSpPr>
            <p:cNvPr id="509" name="Google Shape;509;p39"/>
            <p:cNvSpPr/>
            <p:nvPr/>
          </p:nvSpPr>
          <p:spPr>
            <a:xfrm>
              <a:off x="935197" y="1793977"/>
              <a:ext cx="256451" cy="256430"/>
            </a:xfrm>
            <a:custGeom>
              <a:avLst/>
              <a:gdLst/>
              <a:ahLst/>
              <a:cxnLst/>
              <a:rect l="l" t="t" r="r" b="b"/>
              <a:pathLst>
                <a:path w="12288" h="12287" extrusionOk="0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9"/>
            <p:cNvSpPr/>
            <p:nvPr/>
          </p:nvSpPr>
          <p:spPr>
            <a:xfrm>
              <a:off x="1005109" y="1863910"/>
              <a:ext cx="116622" cy="116559"/>
            </a:xfrm>
            <a:custGeom>
              <a:avLst/>
              <a:gdLst/>
              <a:ahLst/>
              <a:cxnLst/>
              <a:rect l="l" t="t" r="r" b="b"/>
              <a:pathLst>
                <a:path w="5588" h="5585" extrusionOk="0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9"/>
            <p:cNvSpPr/>
            <p:nvPr/>
          </p:nvSpPr>
          <p:spPr>
            <a:xfrm>
              <a:off x="864491" y="1723250"/>
              <a:ext cx="397866" cy="397887"/>
            </a:xfrm>
            <a:custGeom>
              <a:avLst/>
              <a:gdLst/>
              <a:ahLst/>
              <a:cxnLst/>
              <a:rect l="l" t="t" r="r" b="b"/>
              <a:pathLst>
                <a:path w="19064" h="19065" extrusionOk="0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2" name="Google Shape;512;p39"/>
          <p:cNvSpPr/>
          <p:nvPr/>
        </p:nvSpPr>
        <p:spPr>
          <a:xfrm>
            <a:off x="5752388" y="4757780"/>
            <a:ext cx="195570" cy="159508"/>
          </a:xfrm>
          <a:custGeom>
            <a:avLst/>
            <a:gdLst/>
            <a:ahLst/>
            <a:cxnLst/>
            <a:rect l="l" t="t" r="r" b="b"/>
            <a:pathLst>
              <a:path w="19122" h="15596" extrusionOk="0">
                <a:moveTo>
                  <a:pt x="12981" y="0"/>
                </a:moveTo>
                <a:cubicBezTo>
                  <a:pt x="12091" y="0"/>
                  <a:pt x="10821" y="352"/>
                  <a:pt x="9915" y="1352"/>
                </a:cubicBezTo>
                <a:cubicBezTo>
                  <a:pt x="9203" y="2141"/>
                  <a:pt x="8847" y="3174"/>
                  <a:pt x="8856" y="4430"/>
                </a:cubicBezTo>
                <a:cubicBezTo>
                  <a:pt x="6243" y="4110"/>
                  <a:pt x="4101" y="2933"/>
                  <a:pt x="2323" y="846"/>
                </a:cubicBezTo>
                <a:cubicBezTo>
                  <a:pt x="2216" y="723"/>
                  <a:pt x="2064" y="650"/>
                  <a:pt x="1902" y="650"/>
                </a:cubicBezTo>
                <a:cubicBezTo>
                  <a:pt x="1875" y="650"/>
                  <a:pt x="1848" y="652"/>
                  <a:pt x="1820" y="656"/>
                </a:cubicBezTo>
                <a:cubicBezTo>
                  <a:pt x="1631" y="683"/>
                  <a:pt x="1468" y="805"/>
                  <a:pt x="1391" y="977"/>
                </a:cubicBezTo>
                <a:cubicBezTo>
                  <a:pt x="695" y="2512"/>
                  <a:pt x="701" y="3895"/>
                  <a:pt x="1403" y="5113"/>
                </a:cubicBezTo>
                <a:cubicBezTo>
                  <a:pt x="1389" y="5111"/>
                  <a:pt x="1374" y="5111"/>
                  <a:pt x="1360" y="5111"/>
                </a:cubicBezTo>
                <a:cubicBezTo>
                  <a:pt x="1076" y="5111"/>
                  <a:pt x="803" y="5375"/>
                  <a:pt x="824" y="5707"/>
                </a:cubicBezTo>
                <a:cubicBezTo>
                  <a:pt x="916" y="7101"/>
                  <a:pt x="1428" y="8182"/>
                  <a:pt x="2351" y="8934"/>
                </a:cubicBezTo>
                <a:cubicBezTo>
                  <a:pt x="2176" y="9073"/>
                  <a:pt x="2102" y="9307"/>
                  <a:pt x="2164" y="9524"/>
                </a:cubicBezTo>
                <a:cubicBezTo>
                  <a:pt x="2456" y="10535"/>
                  <a:pt x="3310" y="11633"/>
                  <a:pt x="4615" y="12155"/>
                </a:cubicBezTo>
                <a:cubicBezTo>
                  <a:pt x="3657" y="12655"/>
                  <a:pt x="2516" y="12903"/>
                  <a:pt x="1345" y="12903"/>
                </a:cubicBezTo>
                <a:cubicBezTo>
                  <a:pt x="1111" y="12903"/>
                  <a:pt x="876" y="12893"/>
                  <a:pt x="641" y="12873"/>
                </a:cubicBezTo>
                <a:cubicBezTo>
                  <a:pt x="628" y="12872"/>
                  <a:pt x="615" y="12872"/>
                  <a:pt x="603" y="12872"/>
                </a:cubicBezTo>
                <a:cubicBezTo>
                  <a:pt x="362" y="12872"/>
                  <a:pt x="155" y="13031"/>
                  <a:pt x="78" y="13266"/>
                </a:cubicBezTo>
                <a:cubicBezTo>
                  <a:pt x="0" y="13512"/>
                  <a:pt x="113" y="13788"/>
                  <a:pt x="334" y="13922"/>
                </a:cubicBezTo>
                <a:cubicBezTo>
                  <a:pt x="1162" y="14423"/>
                  <a:pt x="3243" y="15596"/>
                  <a:pt x="6294" y="15596"/>
                </a:cubicBezTo>
                <a:cubicBezTo>
                  <a:pt x="14568" y="15596"/>
                  <a:pt x="17244" y="8279"/>
                  <a:pt x="17244" y="4736"/>
                </a:cubicBezTo>
                <a:cubicBezTo>
                  <a:pt x="17241" y="4515"/>
                  <a:pt x="17243" y="4541"/>
                  <a:pt x="17230" y="4426"/>
                </a:cubicBezTo>
                <a:cubicBezTo>
                  <a:pt x="17250" y="4403"/>
                  <a:pt x="17326" y="4347"/>
                  <a:pt x="17386" y="4301"/>
                </a:cubicBezTo>
                <a:cubicBezTo>
                  <a:pt x="17696" y="4067"/>
                  <a:pt x="18237" y="3680"/>
                  <a:pt x="18983" y="2590"/>
                </a:cubicBezTo>
                <a:cubicBezTo>
                  <a:pt x="19121" y="2386"/>
                  <a:pt x="19111" y="2118"/>
                  <a:pt x="18957" y="1925"/>
                </a:cubicBezTo>
                <a:cubicBezTo>
                  <a:pt x="18840" y="1779"/>
                  <a:pt x="18708" y="1722"/>
                  <a:pt x="18558" y="1722"/>
                </a:cubicBezTo>
                <a:cubicBezTo>
                  <a:pt x="18451" y="1722"/>
                  <a:pt x="18336" y="1751"/>
                  <a:pt x="18212" y="1799"/>
                </a:cubicBezTo>
                <a:cubicBezTo>
                  <a:pt x="18352" y="1553"/>
                  <a:pt x="18467" y="1291"/>
                  <a:pt x="18559" y="1014"/>
                </a:cubicBezTo>
                <a:cubicBezTo>
                  <a:pt x="18631" y="800"/>
                  <a:pt x="18553" y="614"/>
                  <a:pt x="18382" y="465"/>
                </a:cubicBezTo>
                <a:cubicBezTo>
                  <a:pt x="18282" y="379"/>
                  <a:pt x="18151" y="335"/>
                  <a:pt x="18020" y="335"/>
                </a:cubicBezTo>
                <a:cubicBezTo>
                  <a:pt x="17928" y="335"/>
                  <a:pt x="17837" y="356"/>
                  <a:pt x="17754" y="398"/>
                </a:cubicBezTo>
                <a:cubicBezTo>
                  <a:pt x="16848" y="856"/>
                  <a:pt x="16172" y="1054"/>
                  <a:pt x="15873" y="1113"/>
                </a:cubicBezTo>
                <a:cubicBezTo>
                  <a:pt x="15090" y="395"/>
                  <a:pt x="14251" y="0"/>
                  <a:pt x="12981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3" name="Google Shape;513;p39"/>
          <p:cNvGrpSpPr/>
          <p:nvPr/>
        </p:nvGrpSpPr>
        <p:grpSpPr>
          <a:xfrm>
            <a:off x="6018411" y="4739608"/>
            <a:ext cx="195792" cy="195792"/>
            <a:chOff x="1190625" y="238125"/>
            <a:chExt cx="5235075" cy="5235075"/>
          </a:xfrm>
        </p:grpSpPr>
        <p:sp>
          <p:nvSpPr>
            <p:cNvPr id="514" name="Google Shape;514;p39"/>
            <p:cNvSpPr/>
            <p:nvPr/>
          </p:nvSpPr>
          <p:spPr>
            <a:xfrm>
              <a:off x="2315100" y="1168900"/>
              <a:ext cx="2952100" cy="3373700"/>
            </a:xfrm>
            <a:custGeom>
              <a:avLst/>
              <a:gdLst/>
              <a:ahLst/>
              <a:cxnLst/>
              <a:rect l="l" t="t" r="r" b="b"/>
              <a:pathLst>
                <a:path w="118084" h="134948" extrusionOk="0">
                  <a:moveTo>
                    <a:pt x="69703" y="1"/>
                  </a:moveTo>
                  <a:cubicBezTo>
                    <a:pt x="69732" y="18483"/>
                    <a:pt x="69791" y="73192"/>
                    <a:pt x="69614" y="94277"/>
                  </a:cubicBezTo>
                  <a:cubicBezTo>
                    <a:pt x="69555" y="101848"/>
                    <a:pt x="66627" y="108827"/>
                    <a:pt x="61393" y="113914"/>
                  </a:cubicBezTo>
                  <a:cubicBezTo>
                    <a:pt x="56291" y="118871"/>
                    <a:pt x="49391" y="121638"/>
                    <a:pt x="41981" y="121638"/>
                  </a:cubicBezTo>
                  <a:cubicBezTo>
                    <a:pt x="41788" y="121638"/>
                    <a:pt x="41595" y="121636"/>
                    <a:pt x="41402" y="121632"/>
                  </a:cubicBezTo>
                  <a:cubicBezTo>
                    <a:pt x="26527" y="121336"/>
                    <a:pt x="14462" y="109005"/>
                    <a:pt x="14491" y="94159"/>
                  </a:cubicBezTo>
                  <a:cubicBezTo>
                    <a:pt x="14491" y="82094"/>
                    <a:pt x="22387" y="71477"/>
                    <a:pt x="33950" y="67988"/>
                  </a:cubicBezTo>
                  <a:lnTo>
                    <a:pt x="33861" y="54473"/>
                  </a:lnTo>
                  <a:cubicBezTo>
                    <a:pt x="25522" y="56070"/>
                    <a:pt x="17360" y="60949"/>
                    <a:pt x="11238" y="68224"/>
                  </a:cubicBezTo>
                  <a:cubicBezTo>
                    <a:pt x="3401" y="77480"/>
                    <a:pt x="1" y="88984"/>
                    <a:pt x="1864" y="99837"/>
                  </a:cubicBezTo>
                  <a:cubicBezTo>
                    <a:pt x="3668" y="109951"/>
                    <a:pt x="8961" y="119148"/>
                    <a:pt x="16857" y="125772"/>
                  </a:cubicBezTo>
                  <a:cubicBezTo>
                    <a:pt x="23901" y="131741"/>
                    <a:pt x="32192" y="134947"/>
                    <a:pt x="40396" y="134947"/>
                  </a:cubicBezTo>
                  <a:cubicBezTo>
                    <a:pt x="41215" y="134947"/>
                    <a:pt x="42034" y="134915"/>
                    <a:pt x="42851" y="134851"/>
                  </a:cubicBezTo>
                  <a:cubicBezTo>
                    <a:pt x="66893" y="133017"/>
                    <a:pt x="82508" y="116634"/>
                    <a:pt x="82596" y="93183"/>
                  </a:cubicBezTo>
                  <a:lnTo>
                    <a:pt x="82626" y="43738"/>
                  </a:lnTo>
                  <a:cubicBezTo>
                    <a:pt x="82626" y="40066"/>
                    <a:pt x="85620" y="37517"/>
                    <a:pt x="88833" y="37517"/>
                  </a:cubicBezTo>
                  <a:cubicBezTo>
                    <a:pt x="90045" y="37517"/>
                    <a:pt x="91289" y="37880"/>
                    <a:pt x="92414" y="38681"/>
                  </a:cubicBezTo>
                  <a:cubicBezTo>
                    <a:pt x="100014" y="44064"/>
                    <a:pt x="111163" y="46104"/>
                    <a:pt x="118083" y="46873"/>
                  </a:cubicBezTo>
                  <a:lnTo>
                    <a:pt x="118083" y="34127"/>
                  </a:lnTo>
                  <a:cubicBezTo>
                    <a:pt x="112405" y="32530"/>
                    <a:pt x="106432" y="30697"/>
                    <a:pt x="101197" y="27503"/>
                  </a:cubicBezTo>
                  <a:cubicBezTo>
                    <a:pt x="91320" y="21441"/>
                    <a:pt x="85228" y="12214"/>
                    <a:pt x="83069" y="30"/>
                  </a:cubicBezTo>
                  <a:lnTo>
                    <a:pt x="830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9"/>
            <p:cNvSpPr/>
            <p:nvPr/>
          </p:nvSpPr>
          <p:spPr>
            <a:xfrm>
              <a:off x="1190625" y="238125"/>
              <a:ext cx="5235075" cy="5235075"/>
            </a:xfrm>
            <a:custGeom>
              <a:avLst/>
              <a:gdLst/>
              <a:ahLst/>
              <a:cxnLst/>
              <a:rect l="l" t="t" r="r" b="b"/>
              <a:pathLst>
                <a:path w="209403" h="209403" extrusionOk="0">
                  <a:moveTo>
                    <a:pt x="108469" y="24836"/>
                  </a:moveTo>
                  <a:cubicBezTo>
                    <a:pt x="108549" y="24836"/>
                    <a:pt x="108628" y="24838"/>
                    <a:pt x="108708" y="24841"/>
                  </a:cubicBezTo>
                  <a:lnTo>
                    <a:pt x="132248" y="24841"/>
                  </a:lnTo>
                  <a:cubicBezTo>
                    <a:pt x="132267" y="24841"/>
                    <a:pt x="132287" y="24841"/>
                    <a:pt x="132306" y="24841"/>
                  </a:cubicBezTo>
                  <a:cubicBezTo>
                    <a:pt x="136154" y="24841"/>
                    <a:pt x="139377" y="27758"/>
                    <a:pt x="139789" y="31583"/>
                  </a:cubicBezTo>
                  <a:cubicBezTo>
                    <a:pt x="140794" y="42082"/>
                    <a:pt x="144993" y="49445"/>
                    <a:pt x="152653" y="54147"/>
                  </a:cubicBezTo>
                  <a:cubicBezTo>
                    <a:pt x="156556" y="56542"/>
                    <a:pt x="161406" y="57991"/>
                    <a:pt x="166463" y="59411"/>
                  </a:cubicBezTo>
                  <a:cubicBezTo>
                    <a:pt x="167557" y="59736"/>
                    <a:pt x="168651" y="59973"/>
                    <a:pt x="169775" y="60150"/>
                  </a:cubicBezTo>
                  <a:cubicBezTo>
                    <a:pt x="173028" y="60357"/>
                    <a:pt x="175512" y="63078"/>
                    <a:pt x="175453" y="66331"/>
                  </a:cubicBezTo>
                  <a:lnTo>
                    <a:pt x="175453" y="90787"/>
                  </a:lnTo>
                  <a:cubicBezTo>
                    <a:pt x="175453" y="92414"/>
                    <a:pt x="174802" y="94011"/>
                    <a:pt x="173620" y="95194"/>
                  </a:cubicBezTo>
                  <a:cubicBezTo>
                    <a:pt x="172462" y="96322"/>
                    <a:pt x="170909" y="96969"/>
                    <a:pt x="169292" y="96969"/>
                  </a:cubicBezTo>
                  <a:cubicBezTo>
                    <a:pt x="169256" y="96969"/>
                    <a:pt x="169220" y="96969"/>
                    <a:pt x="169184" y="96968"/>
                  </a:cubicBezTo>
                  <a:cubicBezTo>
                    <a:pt x="168444" y="96968"/>
                    <a:pt x="154871" y="96702"/>
                    <a:pt x="141888" y="91970"/>
                  </a:cubicBezTo>
                  <a:cubicBezTo>
                    <a:pt x="141720" y="91905"/>
                    <a:pt x="141550" y="91875"/>
                    <a:pt x="141384" y="91875"/>
                  </a:cubicBezTo>
                  <a:cubicBezTo>
                    <a:pt x="140646" y="91875"/>
                    <a:pt x="139996" y="92474"/>
                    <a:pt x="139996" y="93271"/>
                  </a:cubicBezTo>
                  <a:lnTo>
                    <a:pt x="139966" y="130444"/>
                  </a:lnTo>
                  <a:cubicBezTo>
                    <a:pt x="139848" y="160371"/>
                    <a:pt x="119265" y="182077"/>
                    <a:pt x="88776" y="184443"/>
                  </a:cubicBezTo>
                  <a:cubicBezTo>
                    <a:pt x="87653" y="184532"/>
                    <a:pt x="86529" y="184561"/>
                    <a:pt x="85405" y="184561"/>
                  </a:cubicBezTo>
                  <a:cubicBezTo>
                    <a:pt x="61481" y="184561"/>
                    <a:pt x="39095" y="164896"/>
                    <a:pt x="34629" y="139168"/>
                  </a:cubicBezTo>
                  <a:cubicBezTo>
                    <a:pt x="32116" y="124707"/>
                    <a:pt x="36522" y="109507"/>
                    <a:pt x="46724" y="97441"/>
                  </a:cubicBezTo>
                  <a:cubicBezTo>
                    <a:pt x="56803" y="85541"/>
                    <a:pt x="70647" y="78721"/>
                    <a:pt x="84747" y="78721"/>
                  </a:cubicBezTo>
                  <a:cubicBezTo>
                    <a:pt x="84839" y="78721"/>
                    <a:pt x="84930" y="78721"/>
                    <a:pt x="85021" y="78722"/>
                  </a:cubicBezTo>
                  <a:cubicBezTo>
                    <a:pt x="88392" y="78722"/>
                    <a:pt x="91142" y="81472"/>
                    <a:pt x="91172" y="84873"/>
                  </a:cubicBezTo>
                  <a:lnTo>
                    <a:pt x="91349" y="108856"/>
                  </a:lnTo>
                  <a:cubicBezTo>
                    <a:pt x="91349" y="112641"/>
                    <a:pt x="88658" y="116013"/>
                    <a:pt x="84902" y="116545"/>
                  </a:cubicBezTo>
                  <a:cubicBezTo>
                    <a:pt x="77125" y="117580"/>
                    <a:pt x="71447" y="124441"/>
                    <a:pt x="71890" y="132277"/>
                  </a:cubicBezTo>
                  <a:cubicBezTo>
                    <a:pt x="72334" y="140114"/>
                    <a:pt x="78751" y="146295"/>
                    <a:pt x="86618" y="146443"/>
                  </a:cubicBezTo>
                  <a:cubicBezTo>
                    <a:pt x="86736" y="146445"/>
                    <a:pt x="86855" y="146446"/>
                    <a:pt x="86973" y="146446"/>
                  </a:cubicBezTo>
                  <a:cubicBezTo>
                    <a:pt x="91096" y="146446"/>
                    <a:pt x="94919" y="144946"/>
                    <a:pt x="97707" y="142243"/>
                  </a:cubicBezTo>
                  <a:cubicBezTo>
                    <a:pt x="100605" y="139434"/>
                    <a:pt x="102143" y="135619"/>
                    <a:pt x="102173" y="131390"/>
                  </a:cubicBezTo>
                  <a:cubicBezTo>
                    <a:pt x="102380" y="106047"/>
                    <a:pt x="102291" y="31790"/>
                    <a:pt x="102291" y="31051"/>
                  </a:cubicBezTo>
                  <a:cubicBezTo>
                    <a:pt x="102291" y="28419"/>
                    <a:pt x="103917" y="26083"/>
                    <a:pt x="106401" y="25196"/>
                  </a:cubicBezTo>
                  <a:cubicBezTo>
                    <a:pt x="107067" y="24956"/>
                    <a:pt x="107756" y="24836"/>
                    <a:pt x="108469" y="24836"/>
                  </a:cubicBezTo>
                  <a:close/>
                  <a:moveTo>
                    <a:pt x="33831" y="0"/>
                  </a:moveTo>
                  <a:cubicBezTo>
                    <a:pt x="15141" y="0"/>
                    <a:pt x="0" y="15141"/>
                    <a:pt x="0" y="33831"/>
                  </a:cubicBezTo>
                  <a:lnTo>
                    <a:pt x="0" y="175601"/>
                  </a:lnTo>
                  <a:cubicBezTo>
                    <a:pt x="0" y="194261"/>
                    <a:pt x="15141" y="209402"/>
                    <a:pt x="33831" y="209402"/>
                  </a:cubicBezTo>
                  <a:lnTo>
                    <a:pt x="175601" y="209402"/>
                  </a:lnTo>
                  <a:cubicBezTo>
                    <a:pt x="194261" y="209402"/>
                    <a:pt x="209402" y="194261"/>
                    <a:pt x="209402" y="175601"/>
                  </a:cubicBezTo>
                  <a:lnTo>
                    <a:pt x="209402" y="33831"/>
                  </a:lnTo>
                  <a:cubicBezTo>
                    <a:pt x="209402" y="15141"/>
                    <a:pt x="194261" y="0"/>
                    <a:pt x="175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CDE95DA-3F6A-BA3C-71AF-70CC51082046}"/>
              </a:ext>
            </a:extLst>
          </p:cNvPr>
          <p:cNvSpPr/>
          <p:nvPr/>
        </p:nvSpPr>
        <p:spPr>
          <a:xfrm>
            <a:off x="245327" y="713678"/>
            <a:ext cx="8415453" cy="3724507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D"/>
          </a:p>
        </p:txBody>
      </p:sp>
      <p:sp>
        <p:nvSpPr>
          <p:cNvPr id="941" name="Google Shape;941;p49"/>
          <p:cNvSpPr txBox="1">
            <a:spLocks/>
          </p:cNvSpPr>
          <p:nvPr/>
        </p:nvSpPr>
        <p:spPr>
          <a:xfrm>
            <a:off x="2662845" y="1812899"/>
            <a:ext cx="3089543" cy="14060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Open Sans"/>
              <a:buNone/>
              <a:defRPr sz="3500" b="1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-ID" sz="6000" dirty="0"/>
              <a:t>Thanks</a:t>
            </a:r>
            <a:r>
              <a:rPr lang="en-ID" sz="4000" dirty="0"/>
              <a:t>!</a:t>
            </a:r>
          </a:p>
        </p:txBody>
      </p:sp>
      <p:sp>
        <p:nvSpPr>
          <p:cNvPr id="11" name="Google Shape;332;p36">
            <a:hlinkClick r:id="" action="ppaction://noaction"/>
            <a:extLst>
              <a:ext uri="{FF2B5EF4-FFF2-40B4-BE49-F238E27FC236}">
                <a16:creationId xmlns:a16="http://schemas.microsoft.com/office/drawing/2014/main" id="{A6891674-E78F-29BD-63B8-11D97F503DF0}"/>
              </a:ext>
            </a:extLst>
          </p:cNvPr>
          <p:cNvSpPr txBox="1"/>
          <p:nvPr/>
        </p:nvSpPr>
        <p:spPr>
          <a:xfrm>
            <a:off x="6910350" y="4723250"/>
            <a:ext cx="1854062" cy="177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D" sz="12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www.umkmStore.com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ocal Shop Website Design by Slidesgo">
  <a:themeElements>
    <a:clrScheme name="Simple Light">
      <a:dk1>
        <a:srgbClr val="434343"/>
      </a:dk1>
      <a:lt1>
        <a:srgbClr val="FDFAF5"/>
      </a:lt1>
      <a:dk2>
        <a:srgbClr val="CFB7A1"/>
      </a:dk2>
      <a:lt2>
        <a:srgbClr val="84735E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629</Words>
  <Application>Microsoft Office PowerPoint</Application>
  <PresentationFormat>On-screen Show (16:9)</PresentationFormat>
  <Paragraphs>96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4" baseType="lpstr">
      <vt:lpstr>Open Sans</vt:lpstr>
      <vt:lpstr>Arial</vt:lpstr>
      <vt:lpstr>Roboto</vt:lpstr>
      <vt:lpstr>Open Sans SemiBold</vt:lpstr>
      <vt:lpstr>Bebas Neue</vt:lpstr>
      <vt:lpstr>Times New Roman</vt:lpstr>
      <vt:lpstr>Local Shop Website Design by Slidesgo</vt:lpstr>
      <vt:lpstr>PowerPoint Presentation</vt:lpstr>
      <vt:lpstr>Latar Belakang</vt:lpstr>
      <vt:lpstr>LATAR BELAKANG</vt:lpstr>
      <vt:lpstr>Kontribusi Solusi</vt:lpstr>
      <vt:lpstr>Kontribusi Solusi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elang</dc:creator>
  <cp:lastModifiedBy>elang samudra</cp:lastModifiedBy>
  <cp:revision>18</cp:revision>
  <dcterms:modified xsi:type="dcterms:W3CDTF">2024-06-15T06:42:31Z</dcterms:modified>
</cp:coreProperties>
</file>